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tags/tag1.xml" ContentType="application/vnd.openxmlformats-officedocument.presentationml.tags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74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tags/tag7.xml" ContentType="application/vnd.openxmlformats-officedocument.presentationml.tags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notesSlides/notesSlide65.xml" ContentType="application/vnd.openxmlformats-officedocument.presentationml.notesSlide+xml"/>
  <Override PartName="/ppt/tags/tag2.xml" ContentType="application/vnd.openxmlformats-officedocument.presentationml.tags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75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70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ppt/notesSlides/notesSlide66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76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tags/tag9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notesSlides/notesSlide67.xml" ContentType="application/vnd.openxmlformats-officedocument.presentationml.notesSlide+xml"/>
  <Override PartName="/ppt/tags/tag4.xml" ContentType="application/vnd.openxmlformats-officedocument.presentationml.tags+xml"/>
  <Override PartName="/ppt/slides/slide69.xml" ContentType="application/vnd.openxmlformats-officedocument.presentationml.slide+xml"/>
  <Override PartName="/ppt/notesSlides/notesSlide77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0.xml" ContentType="application/vnd.openxmlformats-officedocument.presentationml.tags+xml"/>
  <Override PartName="/ppt/slides/slide73.xml" ContentType="application/vnd.openxmlformats-officedocument.presentationml.slide+xml"/>
  <Override PartName="/ppt/notesSlides/notesSlide72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49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68.xml" ContentType="application/vnd.openxmlformats-officedocument.presentationml.notesSlide+xml"/>
  <Override PartName="/ppt/tags/tag5.xml" ContentType="application/vnd.openxmlformats-officedocument.presentationml.tags+xml"/>
  <Override PartName="/ppt/notesSlides/notesSlide7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notesSlides/notesSlide69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518" r:id="rId2"/>
    <p:sldId id="256" r:id="rId3"/>
    <p:sldId id="493" r:id="rId4"/>
    <p:sldId id="494" r:id="rId5"/>
    <p:sldId id="507" r:id="rId6"/>
    <p:sldId id="510" r:id="rId7"/>
    <p:sldId id="418" r:id="rId8"/>
    <p:sldId id="495" r:id="rId9"/>
    <p:sldId id="257" r:id="rId10"/>
    <p:sldId id="511" r:id="rId11"/>
    <p:sldId id="449" r:id="rId12"/>
    <p:sldId id="263" r:id="rId13"/>
    <p:sldId id="258" r:id="rId14"/>
    <p:sldId id="265" r:id="rId15"/>
    <p:sldId id="317" r:id="rId16"/>
    <p:sldId id="259" r:id="rId17"/>
    <p:sldId id="517" r:id="rId18"/>
    <p:sldId id="512" r:id="rId19"/>
    <p:sldId id="312" r:id="rId20"/>
    <p:sldId id="313" r:id="rId21"/>
    <p:sldId id="314" r:id="rId22"/>
    <p:sldId id="315" r:id="rId23"/>
    <p:sldId id="286" r:id="rId24"/>
    <p:sldId id="287" r:id="rId25"/>
    <p:sldId id="288" r:id="rId26"/>
    <p:sldId id="318" r:id="rId27"/>
    <p:sldId id="319" r:id="rId28"/>
    <p:sldId id="320" r:id="rId29"/>
    <p:sldId id="260" r:id="rId30"/>
    <p:sldId id="454" r:id="rId31"/>
    <p:sldId id="278" r:id="rId32"/>
    <p:sldId id="524" r:id="rId33"/>
    <p:sldId id="533" r:id="rId34"/>
    <p:sldId id="534" r:id="rId35"/>
    <p:sldId id="531" r:id="rId36"/>
    <p:sldId id="532" r:id="rId37"/>
    <p:sldId id="521" r:id="rId38"/>
    <p:sldId id="523" r:id="rId39"/>
    <p:sldId id="529" r:id="rId40"/>
    <p:sldId id="525" r:id="rId41"/>
    <p:sldId id="526" r:id="rId42"/>
    <p:sldId id="527" r:id="rId43"/>
    <p:sldId id="528" r:id="rId44"/>
    <p:sldId id="522" r:id="rId45"/>
    <p:sldId id="498" r:id="rId46"/>
    <p:sldId id="499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37" r:id="rId55"/>
    <p:sldId id="538" r:id="rId56"/>
    <p:sldId id="535" r:id="rId57"/>
    <p:sldId id="530" r:id="rId58"/>
    <p:sldId id="478" r:id="rId59"/>
    <p:sldId id="480" r:id="rId60"/>
    <p:sldId id="487" r:id="rId61"/>
    <p:sldId id="513" r:id="rId62"/>
    <p:sldId id="516" r:id="rId63"/>
    <p:sldId id="515" r:id="rId64"/>
    <p:sldId id="479" r:id="rId65"/>
    <p:sldId id="549" r:id="rId66"/>
    <p:sldId id="462" r:id="rId67"/>
    <p:sldId id="459" r:id="rId68"/>
    <p:sldId id="407" r:id="rId69"/>
    <p:sldId id="409" r:id="rId70"/>
    <p:sldId id="489" r:id="rId71"/>
    <p:sldId id="412" r:id="rId72"/>
    <p:sldId id="484" r:id="rId73"/>
    <p:sldId id="445" r:id="rId74"/>
    <p:sldId id="413" r:id="rId75"/>
    <p:sldId id="414" r:id="rId76"/>
    <p:sldId id="395" r:id="rId77"/>
    <p:sldId id="427" r:id="rId78"/>
    <p:sldId id="485" r:id="rId79"/>
    <p:sldId id="397" r:id="rId80"/>
    <p:sldId id="450" r:id="rId81"/>
    <p:sldId id="452" r:id="rId82"/>
    <p:sldId id="483" r:id="rId83"/>
    <p:sldId id="451" r:id="rId84"/>
    <p:sldId id="448" r:id="rId85"/>
    <p:sldId id="446" r:id="rId86"/>
    <p:sldId id="447" r:id="rId87"/>
    <p:sldId id="306" r:id="rId88"/>
    <p:sldId id="325" r:id="rId89"/>
    <p:sldId id="492" r:id="rId90"/>
    <p:sldId id="541" r:id="rId91"/>
    <p:sldId id="542" r:id="rId92"/>
    <p:sldId id="545" r:id="rId93"/>
    <p:sldId id="543" r:id="rId94"/>
    <p:sldId id="547" r:id="rId95"/>
    <p:sldId id="548" r:id="rId96"/>
    <p:sldId id="546" r:id="rId97"/>
    <p:sldId id="486" r:id="rId9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969696"/>
    <a:srgbClr val="DCD8C2"/>
    <a:srgbClr val="CC0000"/>
    <a:srgbClr val="FF0066"/>
    <a:srgbClr val="FFFF99"/>
    <a:srgbClr val="FFFF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4173" autoAdjust="0"/>
    <p:restoredTop sz="91926" autoAdjust="0"/>
  </p:normalViewPr>
  <p:slideViewPr>
    <p:cSldViewPr snapToGrid="0" snapToObjects="1">
      <p:cViewPr>
        <p:scale>
          <a:sx n="130" d="100"/>
          <a:sy n="130" d="100"/>
        </p:scale>
        <p:origin x="-1048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2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F5B0482-89DD-9942-9314-09774B618FA6}" type="datetimeFigureOut">
              <a:rPr lang="en-US"/>
              <a:pPr/>
              <a:t>10/22/11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B3CF69B-5C89-EB43-8208-4148F349B7E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9901739-6A4B-DB40-9252-F2B576E0E160}" type="datetimeFigureOut">
              <a:rPr lang="en-US"/>
              <a:pPr/>
              <a:t>10/22/11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8B48EE0-52B5-5E4F-BBA7-60F48B59AEE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Now I’ll describe the API that tries to meet these goals.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2DB22AD-678C-6F48-A75E-86A2F020B782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The next 3 slides are a set of animation to show how we enable innovation:</a:t>
            </a:r>
          </a:p>
          <a:p>
            <a:r>
              <a:rPr lang="en-US"/>
              <a:t>- Infrastructure is closed to innovation and only driven by vendors. Consumers have little say</a:t>
            </a:r>
          </a:p>
          <a:p>
            <a:r>
              <a:rPr lang="en-US"/>
              <a:t>- Business model makes it hard for new features to be added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dirty="0"/>
              <a:t>How do we redefine the architecture to open up networking infrastructure and the industry!</a:t>
            </a:r>
          </a:p>
          <a:p>
            <a:pPr>
              <a:buFontTx/>
              <a:buChar char="•"/>
            </a:pPr>
            <a:r>
              <a:rPr lang="en-US" dirty="0"/>
              <a:t>By bring to the networking industry what we did to the computing world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Switches, routers and other middleboxes are dumbed down</a:t>
            </a:r>
          </a:p>
          <a:p>
            <a:pPr>
              <a:buFontTx/>
              <a:buChar char="•"/>
            </a:pPr>
            <a:r>
              <a:rPr lang="en-US"/>
              <a:t>The key is to have a standardized control interface that speaks directly to hardware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46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All support ver 1.0</a:t>
            </a:r>
          </a:p>
          <a:p>
            <a:r>
              <a:rPr lang="en-US"/>
              <a:t>All have approx 1500 flow table entry limit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open-source</a:t>
            </a:r>
            <a:r>
              <a:rPr lang="en-US" baseline="0" dirty="0" smtClean="0"/>
              <a:t> </a:t>
            </a:r>
            <a:r>
              <a:rPr lang="en-US" dirty="0" smtClean="0"/>
              <a:t>Performance cross-platform   runtime</a:t>
            </a:r>
            <a:r>
              <a:rPr lang="en-US" baseline="0" dirty="0" smtClean="0"/>
              <a:t> modular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Cbench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Test, part of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Oflops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suite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PacketIn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to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PacketOut/FlowMod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throughput test, fills controller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 input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buffers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10 loops, 32 switches, 10s per loop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Test Machine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it-IT" sz="1400" dirty="0" smtClean="0">
                <a:latin typeface="+mn-lt"/>
              </a:rPr>
              <a:t>CPU: </a:t>
            </a:r>
            <a:r>
              <a:rPr lang="it-IT" sz="1400" dirty="0" err="1" smtClean="0">
                <a:latin typeface="+mn-lt"/>
              </a:rPr>
              <a:t>1</a:t>
            </a:r>
            <a:r>
              <a:rPr lang="it-IT" sz="1400" dirty="0" smtClean="0">
                <a:latin typeface="+mn-lt"/>
              </a:rPr>
              <a:t> </a:t>
            </a:r>
            <a:r>
              <a:rPr lang="it-IT" sz="1400" dirty="0" err="1" smtClean="0">
                <a:latin typeface="+mn-lt"/>
              </a:rPr>
              <a:t>x</a:t>
            </a:r>
            <a:r>
              <a:rPr lang="it-IT" sz="1400" dirty="0" smtClean="0">
                <a:latin typeface="+mn-lt"/>
              </a:rPr>
              <a:t> Intel </a:t>
            </a:r>
            <a:r>
              <a:rPr lang="it-IT" sz="1400" dirty="0" err="1" smtClean="0">
                <a:latin typeface="+mn-lt"/>
              </a:rPr>
              <a:t>Core</a:t>
            </a:r>
            <a:r>
              <a:rPr lang="it-IT" sz="1400" dirty="0" smtClean="0">
                <a:latin typeface="+mn-lt"/>
              </a:rPr>
              <a:t> i7 930 @ 3.33ghz, 9GB RAM, </a:t>
            </a:r>
            <a:r>
              <a:rPr lang="it-IT" sz="1400" dirty="0" err="1" smtClean="0">
                <a:latin typeface="+mn-lt"/>
              </a:rPr>
              <a:t>Ubuntu</a:t>
            </a:r>
            <a:r>
              <a:rPr lang="it-IT" sz="1400" dirty="0" smtClean="0">
                <a:latin typeface="+mn-lt"/>
              </a:rPr>
              <a:t> 10.04.1 x64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9" charset="-128"/>
              <a:cs typeface="+mn-cs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Controllers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9" charset="-128"/>
                <a:cs typeface="+mn-cs"/>
              </a:rPr>
              <a:t>Beacon, NOX (Destiny branch), Maestro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75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</a:rPr>
              <a:t>Hidden slide  (just for backup reasons)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>
                <a:latin typeface="Arial" charset="0"/>
              </a:rPr>
              <a:t>Shows how far along we can go in opening up the network</a:t>
            </a:r>
          </a:p>
        </p:txBody>
      </p:sp>
      <p:sp>
        <p:nvSpPr>
          <p:cNvPr id="2314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6A919B76-E7A6-614B-82F7-1DFA7B31EA65}" type="slidenum">
              <a:rPr lang="en-US" sz="1200"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67</a:t>
            </a:fld>
            <a:endParaRPr lang="en-US" sz="12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7150" eaLnBrk="1" hangingPunct="1"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Experiments running on </a:t>
            </a:r>
            <a:r>
              <a:rPr lang="en-US" sz="16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PRODUCTION</a:t>
            </a:r>
            <a:r>
              <a:rPr lang="en-US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 infrastructure</a:t>
            </a:r>
          </a:p>
          <a:p>
            <a:pPr marL="57150" eaLnBrk="1" hangingPunct="1"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Key to get scale, key to get traffic on the network</a:t>
            </a:r>
          </a:p>
          <a:p>
            <a:pPr marL="57150" eaLnBrk="1" hangingPunct="1"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(e.g. can’t just do a reset...)</a:t>
            </a:r>
          </a:p>
          <a:p>
            <a:pPr marL="57150" eaLnBrk="1" hangingPunct="1">
              <a:spcBef>
                <a:spcPct val="0"/>
              </a:spcBef>
            </a:pPr>
            <a:endParaRPr lang="en-US" sz="160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What: protocol, 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C3103731-5C3A-834A-BAAD-F51939263709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797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B83987A-0371-9846-AD7B-ECA253D26BD8}" type="slidenum">
              <a:rPr lang="en-US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33 bugs to be fixed in FlowVisor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 sense,</a:t>
            </a:r>
            <a:r>
              <a:rPr lang="en-US" baseline="0" dirty="0" smtClean="0"/>
              <a:t> solving the hardest piece: have to get agreement between 100’s of vendors with different requirements and motivations.</a:t>
            </a:r>
          </a:p>
          <a:p>
            <a:r>
              <a:rPr lang="en-US" baseline="0" dirty="0" smtClean="0"/>
              <a:t>In another sense, solving the easiest piece: doesn’t do much and doesn’t consider consistency or other distributed systems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Early stages: plenty of time to get involved and contribute a new piece.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0116F175-F31A-0841-B232-8A19ECB93EED}" type="slidenum">
              <a:rPr lang="en-US" sz="1200">
                <a:ea typeface="ＭＳ Ｐゴシック" charset="-128"/>
                <a:cs typeface="ＭＳ Ｐゴシック" charset="-128"/>
              </a:rPr>
              <a:pPr algn="r"/>
              <a:t>11</a:t>
            </a:fld>
            <a:endParaRPr lang="en-US" sz="12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/>
              <a:t>In these other areas, you can real systems on top of high-quality, open platforms, and you don’t need to reinvent the wheel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2C50DB3-60DB-274C-9B09-B7A204C36BA1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296DB-936A-9B49-A75B-B8E93C9D6526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B63EA-4CCF-9E46-ADC6-EF3B1A1574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D5B489-D2A4-ED45-A178-218005BDF9AE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52E833-0A03-4142-BB9D-50A7414216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AAC37-CFC3-454A-9396-9C53A145763B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EC9268-9474-B24C-9D3C-C6B3AB8563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911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AADD78D7-B24C-EB43-A7B4-822EA3004832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9A7A9302-7AE5-3A4C-96A6-735D01120C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B2400D-5A73-E04D-B998-1CB589BD3253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CE97B5-98C9-FA49-BC62-4794FE1F9A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3A2208-3866-7149-A86B-B5AFA4C61C4D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E23CBC-0F1C-3F41-8E54-103EA2C900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D0C422-577F-2E4F-BDA5-03AD71AA7F76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2D521-F27E-6F44-86F8-1AB1FF00EE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0E42AD-AC67-9441-9EBE-EAD5F7E2139C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4A560-BD55-8240-AC2D-FD604E1F96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4ED4B8-0929-F241-8050-A32E88E33FD1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F6418C-045D-6B4E-9922-6753C53C51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60CE17-3BD9-D34E-BAC6-F32E6252E312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B9263-2BC3-0E47-A3EF-8AF7FED316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E1B55-8A81-AB45-8C29-5CA620D4B205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BA7CC6-48F3-2448-ABAE-9E97F8F62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7D6F9A-4E90-1843-AC3B-5CD7950BC6D0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63555E-022A-DD4A-B7E2-B32E4EE995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49238"/>
            <a:ext cx="8229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D8B24BBF-D23B-CA40-924B-8ADFAE5E85D6}" type="datetime1">
              <a:rPr lang="en-US"/>
              <a:pPr/>
              <a:t>10/22/11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BA6F54F2-BB6E-D84C-8E4D-85B4E2133A0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openflow.org/wk/index.php/OpenFlow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openflow.org/wk/index.php/OpenFlow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jpeg"/><Relationship Id="rId14" Type="http://schemas.openxmlformats.org/officeDocument/2006/relationships/image" Target="../media/image36.png"/><Relationship Id="rId15" Type="http://schemas.openxmlformats.org/officeDocument/2006/relationships/image" Target="../media/image37.jpe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0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noxrepo.org/wp/" TargetMode="External"/><Relationship Id="rId4" Type="http://schemas.openxmlformats.org/officeDocument/2006/relationships/hyperlink" Target="http://www.beaconcontroller.net" TargetMode="External"/><Relationship Id="rId5" Type="http://schemas.openxmlformats.org/officeDocument/2006/relationships/hyperlink" Target="http://code.google.com/p/maestro-platform/" TargetMode="External"/><Relationship Id="rId6" Type="http://schemas.openxmlformats.org/officeDocument/2006/relationships/hyperlink" Target="http://trema.github.com/trema/" TargetMode="External"/><Relationship Id="rId7" Type="http://schemas.openxmlformats.org/officeDocument/2006/relationships/hyperlink" Target="https://sites.google.com/site/routeflow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jpeg"/><Relationship Id="rId24" Type="http://schemas.openxmlformats.org/officeDocument/2006/relationships/image" Target="../media/image64.jpeg"/><Relationship Id="rId25" Type="http://schemas.openxmlformats.org/officeDocument/2006/relationships/image" Target="../media/image65.jpe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jpeg"/><Relationship Id="rId10" Type="http://schemas.openxmlformats.org/officeDocument/2006/relationships/image" Target="../media/image50.jpeg"/><Relationship Id="rId11" Type="http://schemas.openxmlformats.org/officeDocument/2006/relationships/image" Target="../media/image51.jpe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9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yuba.stanford.edu/ofhallway/wide-ofv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openflow.org/wk/index.php/OpenFlow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Getting </a:t>
            </a:r>
            <a:r>
              <a:rPr lang="en-US" dirty="0">
                <a:latin typeface="Calibri" charset="0"/>
              </a:rPr>
              <a:t>Started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 dirty="0" smtClean="0"/>
              <a:t>(1) Copy </a:t>
            </a:r>
            <a:r>
              <a:rPr lang="en-US" sz="2200" dirty="0"/>
              <a:t>to your hard disk from</a:t>
            </a:r>
            <a:r>
              <a:rPr lang="en-US" sz="2200" dirty="0" smtClean="0"/>
              <a:t> a USB Key or DVD: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Copy needed files (</a:t>
            </a:r>
            <a:r>
              <a:rPr lang="en-US" sz="2000" dirty="0" err="1" smtClean="0"/>
              <a:t>VirtualBox</a:t>
            </a:r>
            <a:r>
              <a:rPr lang="en-US" sz="2000" dirty="0" smtClean="0"/>
              <a:t>, terminal, possibly an X server) for </a:t>
            </a:r>
            <a:r>
              <a:rPr lang="en-US" sz="2000" dirty="0"/>
              <a:t>your platform (Win/Mac/Linux</a:t>
            </a:r>
            <a:r>
              <a:rPr lang="en-US" sz="2000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Copy Java 6 and Eclipse for your platform, if you want to use 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/>
              <a:t>Copy VM image: OpenFlowTutorial-101311.zip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Pass on the DVD or USB key to someone else!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dirty="0" smtClean="0">
                <a:solidFill>
                  <a:srgbClr val="0000FF"/>
                </a:solidFill>
              </a:rPr>
              <a:t>(2) Unzip </a:t>
            </a:r>
            <a:r>
              <a:rPr lang="en-US" sz="2200" dirty="0">
                <a:solidFill>
                  <a:srgbClr val="0000FF"/>
                </a:solidFill>
              </a:rPr>
              <a:t>OpenFlowTutorial</a:t>
            </a:r>
            <a:r>
              <a:rPr lang="en-US" sz="2200" dirty="0" smtClean="0">
                <a:solidFill>
                  <a:srgbClr val="0000FF"/>
                </a:solidFill>
              </a:rPr>
              <a:t>-101311.</a:t>
            </a:r>
            <a:r>
              <a:rPr lang="en-US" sz="2200" dirty="0">
                <a:solidFill>
                  <a:srgbClr val="0000FF"/>
                </a:solidFill>
              </a:rPr>
              <a:t>zip</a:t>
            </a:r>
            <a:endParaRPr lang="en-US" sz="22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80000"/>
              </a:lnSpc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(3) Point browser to instructions: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http://</a:t>
            </a:r>
            <a:r>
              <a:rPr lang="en-US" sz="2000" dirty="0" err="1" smtClean="0">
                <a:solidFill>
                  <a:srgbClr val="000000"/>
                </a:solidFill>
              </a:rPr>
              <a:t>www.openflow.org/wk/index.php/OpenFlow_Tutorial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(note the underscore)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•"/>
            </a:pPr>
            <a:endParaRPr lang="en-US" sz="2000" dirty="0" smtClean="0">
              <a:solidFill>
                <a:srgbClr val="898989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solidFill>
                  <a:srgbClr val="000000"/>
                </a:solidFill>
              </a:rPr>
              <a:t>You should NOT need to download any large files – spare the </a:t>
            </a:r>
            <a:r>
              <a:rPr lang="en-US" dirty="0" err="1" smtClean="0">
                <a:solidFill>
                  <a:srgbClr val="000000"/>
                </a:solidFill>
              </a:rPr>
              <a:t>WiFi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</a:p>
          <a:p>
            <a:pPr eaLnBrk="1" hangingPunct="1">
              <a:lnSpc>
                <a:spcPct val="80000"/>
              </a:lnSpc>
            </a:pPr>
            <a:endParaRPr lang="en-US" dirty="0" smtClean="0">
              <a:solidFill>
                <a:srgbClr val="898989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01A60-AFCB-D54B-9D5F-D90FEA37A3C6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Why </a:t>
            </a:r>
            <a:r>
              <a:rPr lang="en-US" sz="7200" dirty="0" err="1" smtClean="0">
                <a:latin typeface="Calibri" charset="0"/>
              </a:rPr>
              <a:t>OpenFlow</a:t>
            </a:r>
            <a:r>
              <a:rPr lang="en-US" sz="7200" dirty="0" smtClean="0">
                <a:latin typeface="Calibri" charset="0"/>
              </a:rPr>
              <a:t>?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879725" y="2068513"/>
            <a:ext cx="2065338" cy="1482725"/>
            <a:chOff x="1728" y="1416"/>
            <a:chExt cx="1301" cy="672"/>
          </a:xfrm>
        </p:grpSpPr>
        <p:sp>
          <p:nvSpPr>
            <p:cNvPr id="21534" name="AutoShape 22"/>
            <p:cNvSpPr>
              <a:spLocks/>
            </p:cNvSpPr>
            <p:nvPr/>
          </p:nvSpPr>
          <p:spPr bwMode="auto">
            <a:xfrm>
              <a:off x="1728" y="1416"/>
              <a:ext cx="192" cy="672"/>
            </a:xfrm>
            <a:prstGeom prst="rightBrace">
              <a:avLst>
                <a:gd name="adj1" fmla="val 45306"/>
                <a:gd name="adj2" fmla="val 48514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35" name="Text Box 23"/>
            <p:cNvSpPr txBox="1">
              <a:spLocks noChangeArrowheads="1"/>
            </p:cNvSpPr>
            <p:nvPr/>
          </p:nvSpPr>
          <p:spPr bwMode="auto">
            <a:xfrm>
              <a:off x="1968" y="1566"/>
              <a:ext cx="106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j-lt"/>
                  <a:ea typeface="ＭＳ Ｐゴシック" charset="-128"/>
                  <a:cs typeface="ＭＳ Ｐゴシック" charset="-128"/>
                </a:rPr>
                <a:t>Million of lines</a:t>
              </a:r>
              <a:br>
                <a:rPr lang="en-US">
                  <a:latin typeface="+mj-lt"/>
                  <a:ea typeface="ＭＳ Ｐゴシック" charset="-128"/>
                  <a:cs typeface="ＭＳ Ｐゴシック" charset="-128"/>
                </a:rPr>
              </a:br>
              <a:r>
                <a:rPr lang="en-US">
                  <a:latin typeface="+mj-lt"/>
                  <a:ea typeface="ＭＳ Ｐゴシック" charset="-128"/>
                  <a:cs typeface="ＭＳ Ｐゴシック" charset="-128"/>
                </a:rPr>
                <a:t>of source code</a:t>
              </a:r>
            </a:p>
          </p:txBody>
        </p:sp>
      </p:grpSp>
      <p:sp>
        <p:nvSpPr>
          <p:cNvPr id="679960" name="Text Box 24"/>
          <p:cNvSpPr txBox="1">
            <a:spLocks noChangeArrowheads="1"/>
          </p:cNvSpPr>
          <p:nvPr/>
        </p:nvSpPr>
        <p:spPr bwMode="auto">
          <a:xfrm>
            <a:off x="4937125" y="2486025"/>
            <a:ext cx="1139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-128"/>
                <a:cs typeface="ＭＳ Ｐゴシック" charset="-128"/>
              </a:rPr>
              <a:t>5400 </a:t>
            </a:r>
            <a:r>
              <a:rPr lang="en-US" dirty="0" err="1">
                <a:latin typeface="+mj-lt"/>
                <a:ea typeface="ＭＳ Ｐゴシック" charset="-128"/>
                <a:cs typeface="ＭＳ Ｐゴシック" charset="-128"/>
              </a:rPr>
              <a:t>RFCs</a:t>
            </a:r>
            <a:endParaRPr lang="en-US" dirty="0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9961" name="Text Box 25"/>
          <p:cNvSpPr txBox="1">
            <a:spLocks noChangeArrowheads="1"/>
          </p:cNvSpPr>
          <p:nvPr/>
        </p:nvSpPr>
        <p:spPr bwMode="auto">
          <a:xfrm>
            <a:off x="6272213" y="2486025"/>
            <a:ext cx="16176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+mj-lt"/>
                <a:ea typeface="ＭＳ Ｐゴシック" charset="-128"/>
                <a:cs typeface="ＭＳ Ｐゴシック" charset="-128"/>
              </a:rPr>
              <a:t>Barrier to entry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879725" y="3654425"/>
            <a:ext cx="2114550" cy="952500"/>
            <a:chOff x="1728" y="2232"/>
            <a:chExt cx="1332" cy="672"/>
          </a:xfrm>
        </p:grpSpPr>
        <p:sp>
          <p:nvSpPr>
            <p:cNvPr id="21532" name="AutoShape 27"/>
            <p:cNvSpPr>
              <a:spLocks/>
            </p:cNvSpPr>
            <p:nvPr/>
          </p:nvSpPr>
          <p:spPr bwMode="auto">
            <a:xfrm>
              <a:off x="1728" y="2232"/>
              <a:ext cx="192" cy="672"/>
            </a:xfrm>
            <a:prstGeom prst="rightBrace">
              <a:avLst>
                <a:gd name="adj1" fmla="val 45306"/>
                <a:gd name="adj2" fmla="val 48514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33" name="Text Box 28"/>
            <p:cNvSpPr txBox="1">
              <a:spLocks noChangeArrowheads="1"/>
            </p:cNvSpPr>
            <p:nvPr/>
          </p:nvSpPr>
          <p:spPr bwMode="auto">
            <a:xfrm>
              <a:off x="1968" y="2328"/>
              <a:ext cx="10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atin typeface="+mj-lt"/>
                  <a:ea typeface="ＭＳ Ｐゴシック" charset="-128"/>
                  <a:cs typeface="ＭＳ Ｐゴシック" charset="-128"/>
                </a:rPr>
                <a:t>Billions of gates</a:t>
              </a:r>
            </a:p>
          </p:txBody>
        </p:sp>
      </p:grpSp>
      <p:sp>
        <p:nvSpPr>
          <p:cNvPr id="679965" name="Text Box 29"/>
          <p:cNvSpPr txBox="1">
            <a:spLocks noChangeArrowheads="1"/>
          </p:cNvSpPr>
          <p:nvPr/>
        </p:nvSpPr>
        <p:spPr bwMode="auto">
          <a:xfrm>
            <a:off x="4937125" y="3795713"/>
            <a:ext cx="901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-128"/>
                <a:cs typeface="ＭＳ Ｐゴシック" charset="-128"/>
              </a:rPr>
              <a:t>Bloated</a:t>
            </a:r>
          </a:p>
        </p:txBody>
      </p:sp>
      <p:sp>
        <p:nvSpPr>
          <p:cNvPr id="679966" name="Text Box 30"/>
          <p:cNvSpPr txBox="1">
            <a:spLocks noChangeArrowheads="1"/>
          </p:cNvSpPr>
          <p:nvPr/>
        </p:nvSpPr>
        <p:spPr bwMode="auto">
          <a:xfrm>
            <a:off x="6272213" y="3795713"/>
            <a:ext cx="15065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+mj-lt"/>
                <a:ea typeface="ＭＳ Ｐゴシック" charset="-128"/>
                <a:cs typeface="ＭＳ Ｐゴシック" charset="-128"/>
              </a:rPr>
              <a:t>Power Hungry</a:t>
            </a:r>
          </a:p>
        </p:txBody>
      </p:sp>
      <p:sp>
        <p:nvSpPr>
          <p:cNvPr id="679968" name="Text Box 32"/>
          <p:cNvSpPr txBox="1">
            <a:spLocks noChangeArrowheads="1"/>
          </p:cNvSpPr>
          <p:nvPr/>
        </p:nvSpPr>
        <p:spPr bwMode="auto">
          <a:xfrm>
            <a:off x="882650" y="4789488"/>
            <a:ext cx="79565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None/>
            </a:pPr>
            <a:r>
              <a:rPr lang="en-US" sz="2400" dirty="0">
                <a:latin typeface="Calibri" charset="0"/>
                <a:ea typeface="ＭＳ Ｐゴシック" charset="-128"/>
                <a:cs typeface="ＭＳ Ｐゴシック" charset="-128"/>
              </a:rPr>
              <a:t>Many complex functions baked into the infrastructure</a:t>
            </a:r>
          </a:p>
          <a:p>
            <a:pPr marL="457200" lvl="2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i="1" dirty="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OSPF, BGP, multicast, differentiated services,</a:t>
            </a:r>
            <a:br>
              <a:rPr lang="en-US" sz="2000" i="1" dirty="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2000" i="1" dirty="0">
                <a:solidFill>
                  <a:schemeClr val="tx2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Traffic Engineering, NAT, firewalls, MPLS, redundant layers, …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None/>
            </a:pP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400" dirty="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An industry with a “mainframe-mentality”, reluctant to change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2"/>
              <a:buNone/>
            </a:pPr>
            <a:endParaRPr lang="en-US" sz="2400" dirty="0">
              <a:solidFill>
                <a:schemeClr val="accent2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752" name="Title 26"/>
          <p:cNvSpPr>
            <a:spLocks noGrp="1"/>
          </p:cNvSpPr>
          <p:nvPr>
            <p:ph type="title" idx="4294967295"/>
          </p:nvPr>
        </p:nvSpPr>
        <p:spPr>
          <a:xfrm>
            <a:off x="711200" y="249238"/>
            <a:ext cx="8229600" cy="91122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			The Ossified Network</a:t>
            </a:r>
          </a:p>
        </p:txBody>
      </p:sp>
      <p:pic>
        <p:nvPicPr>
          <p:cNvPr id="31753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5563" y="22225"/>
            <a:ext cx="226218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le 25"/>
          <p:cNvSpPr/>
          <p:nvPr/>
        </p:nvSpPr>
        <p:spPr>
          <a:xfrm>
            <a:off x="457201" y="3654186"/>
            <a:ext cx="2366984" cy="9525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>
                <a:solidFill>
                  <a:srgbClr val="C3D69B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1400" b="1">
              <a:solidFill>
                <a:srgbClr val="C3D69B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57200" y="2763022"/>
            <a:ext cx="2366985" cy="788185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System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57200" y="2069064"/>
            <a:ext cx="895927" cy="593699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Feature</a:t>
            </a:r>
          </a:p>
        </p:txBody>
      </p:sp>
      <p:grpSp>
        <p:nvGrpSpPr>
          <p:cNvPr id="31763" name="Rounded Rectangle 29"/>
          <p:cNvGrpSpPr>
            <a:grpSpLocks/>
          </p:cNvGrpSpPr>
          <p:nvPr/>
        </p:nvGrpSpPr>
        <p:grpSpPr bwMode="auto">
          <a:xfrm>
            <a:off x="1889125" y="2036763"/>
            <a:ext cx="987425" cy="700087"/>
            <a:chOff x="1190" y="1283"/>
            <a:chExt cx="622" cy="441"/>
          </a:xfrm>
        </p:grpSpPr>
        <p:pic>
          <p:nvPicPr>
            <p:cNvPr id="31769" name="Rounded Rectangle 2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90" y="1283"/>
              <a:ext cx="622" cy="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1244" y="1322"/>
              <a:ext cx="517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Feature</a:t>
              </a:r>
            </a:p>
          </p:txBody>
        </p:sp>
      </p:grp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>
            <a:off x="1357313" y="2365375"/>
            <a:ext cx="590550" cy="1588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ot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2528888" y="1285875"/>
            <a:ext cx="5345112" cy="782638"/>
            <a:chOff x="2528312" y="1285694"/>
            <a:chExt cx="5345304" cy="783370"/>
          </a:xfrm>
        </p:grpSpPr>
        <p:sp>
          <p:nvSpPr>
            <p:cNvPr id="33" name="TextBox 32"/>
            <p:cNvSpPr txBox="1"/>
            <p:nvPr/>
          </p:nvSpPr>
          <p:spPr>
            <a:xfrm>
              <a:off x="3349078" y="1285694"/>
              <a:ext cx="4524538" cy="6419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Routing, management, mobility management, </a:t>
              </a:r>
              <a:b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</a:br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access control, VPNs, …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33" idx="1"/>
            </p:cNvCxnSpPr>
            <p:nvPr/>
          </p:nvCxnSpPr>
          <p:spPr bwMode="auto">
            <a:xfrm rot="10800000" flipV="1">
              <a:off x="2528312" y="1608258"/>
              <a:ext cx="820766" cy="46080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1766" name="Slide Number Placeholder 22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E832A18C-2FA7-6840-BE2C-480EA4A4BAC6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11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60" grpId="0"/>
      <p:bldP spid="679961" grpId="0"/>
      <p:bldP spid="679965" grpId="0"/>
      <p:bldP spid="679966" grpId="0"/>
      <p:bldP spid="6799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Research Stagnation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/>
              <a:t>Lots of </a:t>
            </a:r>
            <a:r>
              <a:rPr lang="en-US" sz="3000" i="1"/>
              <a:t>deployed </a:t>
            </a:r>
            <a:r>
              <a:rPr lang="en-US" sz="3000"/>
              <a:t>innovation in other areas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/>
              <a:t>OS: filesystems, schedulers, virtualization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/>
              <a:t>DS: DHTs, CDNs, MapReduce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/>
              <a:t>Compilers: JITs, vectorization </a:t>
            </a:r>
          </a:p>
          <a:p>
            <a:pPr eaLnBrk="1" hangingPunct="1">
              <a:lnSpc>
                <a:spcPct val="90000"/>
              </a:lnSpc>
            </a:pPr>
            <a:r>
              <a:rPr lang="en-US" sz="3000"/>
              <a:t>Networks are largely the same as years ago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/>
              <a:t>Ethernet, IP, WiFi</a:t>
            </a:r>
          </a:p>
          <a:p>
            <a:pPr eaLnBrk="1" hangingPunct="1">
              <a:lnSpc>
                <a:spcPct val="90000"/>
              </a:lnSpc>
            </a:pPr>
            <a:r>
              <a:rPr lang="en-US" sz="3000"/>
              <a:t>Rate of change of the network seems slower in comparison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/>
              <a:t>Need better tools and abstractions to demonstrate and deploy</a:t>
            </a:r>
          </a:p>
          <a:p>
            <a:pPr eaLnBrk="1" hangingPunct="1">
              <a:lnSpc>
                <a:spcPct val="90000"/>
              </a:lnSpc>
            </a:pPr>
            <a:endParaRPr lang="en-US" sz="3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D0F-785F-C34E-B686-10C5D6E71978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Closed Systems (Vendor Hardware)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Stuck with interfaces (CLI, SNMP, etc)</a:t>
            </a:r>
          </a:p>
          <a:p>
            <a:pPr eaLnBrk="1" hangingPunct="1"/>
            <a:r>
              <a:rPr lang="en-US" dirty="0"/>
              <a:t>Hard to meaningfully collaborate</a:t>
            </a:r>
          </a:p>
          <a:p>
            <a:pPr eaLnBrk="1" hangingPunct="1"/>
            <a:r>
              <a:rPr lang="en-US" dirty="0"/>
              <a:t>Vendors starting to open up, but not </a:t>
            </a:r>
            <a:r>
              <a:rPr lang="en-US" dirty="0" smtClean="0"/>
              <a:t>usefully</a:t>
            </a:r>
          </a:p>
          <a:p>
            <a:pPr eaLnBrk="1" hangingPunct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A580-5DA9-614F-A538-E5F5ED86EBB0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Open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8825" y="1600200"/>
          <a:ext cx="79883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15"/>
                <a:gridCol w="1427655"/>
                <a:gridCol w="1077310"/>
                <a:gridCol w="1383862"/>
                <a:gridCol w="1585311"/>
                <a:gridCol w="90814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 Fidelity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 User Traffic?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Switches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NetFPGA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Processors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yes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Vendor Switches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high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high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low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8825" y="5430838"/>
            <a:ext cx="79883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Calibri" charset="0"/>
              </a:rPr>
              <a:t>gap in the tool space</a:t>
            </a:r>
          </a:p>
          <a:p>
            <a:pPr algn="ctr"/>
            <a:r>
              <a:rPr lang="en-US" sz="3200" b="1" dirty="0">
                <a:latin typeface="Calibri" charset="0"/>
              </a:rPr>
              <a:t>none</a:t>
            </a:r>
            <a:r>
              <a:rPr lang="en-US" sz="3200" dirty="0">
                <a:latin typeface="Calibri" charset="0"/>
              </a:rPr>
              <a:t> have </a:t>
            </a:r>
            <a:r>
              <a:rPr lang="en-US" sz="3200" b="1" dirty="0">
                <a:latin typeface="Calibri" charset="0"/>
              </a:rPr>
              <a:t>all</a:t>
            </a:r>
            <a:r>
              <a:rPr lang="en-US" sz="3200" dirty="0">
                <a:latin typeface="Calibri" charset="0"/>
              </a:rPr>
              <a:t> the desired attributes!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1454D-3903-F14C-8A47-0E1095D0C372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9638" y="3844925"/>
            <a:ext cx="72390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23838"/>
            <a:ext cx="7805737" cy="12223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300">
                <a:latin typeface="Calibri" charset="0"/>
              </a:rPr>
              <a:t>Ethane, a precursor to OpenFlow</a:t>
            </a:r>
            <a:br>
              <a:rPr lang="en-US" sz="4300">
                <a:latin typeface="Calibri" charset="0"/>
              </a:rPr>
            </a:br>
            <a:r>
              <a:rPr lang="en-US" sz="2000">
                <a:solidFill>
                  <a:srgbClr val="163F88"/>
                </a:solidFill>
                <a:latin typeface="Calibri" charset="0"/>
              </a:rPr>
              <a:t>Centralized, reactive, per-flow control</a:t>
            </a:r>
          </a:p>
        </p:txBody>
      </p:sp>
      <p:sp>
        <p:nvSpPr>
          <p:cNvPr id="39939" name="Rectangle 3"/>
          <p:cNvSpPr>
            <a:spLocks/>
          </p:cNvSpPr>
          <p:nvPr/>
        </p:nvSpPr>
        <p:spPr bwMode="auto">
          <a:xfrm>
            <a:off x="3810000" y="1573213"/>
            <a:ext cx="11445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 charset="0"/>
              </a:rPr>
              <a:t>Controller</a:t>
            </a: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2535238" y="3532188"/>
            <a:ext cx="930275" cy="6699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6919913" y="3522663"/>
            <a:ext cx="669925" cy="4318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/>
          <p:cNvSpPr>
            <a:spLocks/>
          </p:cNvSpPr>
          <p:nvPr/>
        </p:nvSpPr>
        <p:spPr bwMode="auto">
          <a:xfrm>
            <a:off x="1196975" y="3290888"/>
            <a:ext cx="1312863" cy="463550"/>
          </a:xfrm>
          <a:prstGeom prst="roundRect">
            <a:avLst>
              <a:gd name="adj" fmla="val 14940"/>
            </a:avLst>
          </a:prstGeom>
          <a:solidFill>
            <a:srgbClr val="BBE0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43" name="Rectangle 7"/>
          <p:cNvSpPr>
            <a:spLocks/>
          </p:cNvSpPr>
          <p:nvPr/>
        </p:nvSpPr>
        <p:spPr bwMode="auto">
          <a:xfrm>
            <a:off x="1196975" y="3306763"/>
            <a:ext cx="1322388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7" bIns="0" anchor="ctr">
            <a:prstTxWarp prst="textNoShape">
              <a:avLst/>
            </a:prstTxWarp>
          </a:bodyPr>
          <a:lstStyle/>
          <a:p>
            <a:pPr marL="38100" algn="ctr"/>
            <a:r>
              <a:rPr lang="en-US" sz="1300">
                <a:solidFill>
                  <a:srgbClr val="163F88"/>
                </a:solidFill>
                <a:latin typeface="Tahoma" charset="0"/>
                <a:ea typeface="Tahoma" charset="0"/>
                <a:cs typeface="Tahoma" charset="0"/>
                <a:sym typeface="Tahoma" charset="0"/>
              </a:rPr>
              <a:t>Flow Switch</a:t>
            </a:r>
          </a:p>
        </p:txBody>
      </p:sp>
      <p:sp>
        <p:nvSpPr>
          <p:cNvPr id="39944" name="AutoShape 9"/>
          <p:cNvSpPr>
            <a:spLocks/>
          </p:cNvSpPr>
          <p:nvPr/>
        </p:nvSpPr>
        <p:spPr bwMode="auto">
          <a:xfrm>
            <a:off x="5581650" y="3281363"/>
            <a:ext cx="1312863" cy="465137"/>
          </a:xfrm>
          <a:prstGeom prst="roundRect">
            <a:avLst>
              <a:gd name="adj" fmla="val 14940"/>
            </a:avLst>
          </a:prstGeom>
          <a:solidFill>
            <a:srgbClr val="BBE0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45" name="AutoShape 11"/>
          <p:cNvSpPr>
            <a:spLocks/>
          </p:cNvSpPr>
          <p:nvPr/>
        </p:nvSpPr>
        <p:spPr bwMode="auto">
          <a:xfrm>
            <a:off x="3482975" y="3960813"/>
            <a:ext cx="1312863" cy="463550"/>
          </a:xfrm>
          <a:prstGeom prst="roundRect">
            <a:avLst>
              <a:gd name="adj" fmla="val 14940"/>
            </a:avLst>
          </a:prstGeom>
          <a:solidFill>
            <a:srgbClr val="BBE0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46" name="AutoShape 13"/>
          <p:cNvSpPr>
            <a:spLocks/>
          </p:cNvSpPr>
          <p:nvPr/>
        </p:nvSpPr>
        <p:spPr bwMode="auto">
          <a:xfrm>
            <a:off x="4411663" y="5434013"/>
            <a:ext cx="1312862" cy="463550"/>
          </a:xfrm>
          <a:prstGeom prst="roundRect">
            <a:avLst>
              <a:gd name="adj" fmla="val 14940"/>
            </a:avLst>
          </a:prstGeom>
          <a:solidFill>
            <a:srgbClr val="BBE0E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47" name="Line 15"/>
          <p:cNvSpPr>
            <a:spLocks noChangeShapeType="1"/>
          </p:cNvSpPr>
          <p:nvPr/>
        </p:nvSpPr>
        <p:spPr bwMode="auto">
          <a:xfrm>
            <a:off x="4237038" y="4441825"/>
            <a:ext cx="825500" cy="9747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8" name="Line 16"/>
          <p:cNvSpPr>
            <a:spLocks noChangeShapeType="1"/>
          </p:cNvSpPr>
          <p:nvPr/>
        </p:nvSpPr>
        <p:spPr bwMode="auto">
          <a:xfrm rot="10800000" flipH="1">
            <a:off x="4830763" y="3530600"/>
            <a:ext cx="741362" cy="67151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9" name="Picture 1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63" y="4933950"/>
            <a:ext cx="723900" cy="704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9950" name="Picture 1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38" y="4084638"/>
            <a:ext cx="723900" cy="706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951" name="Line 19"/>
          <p:cNvSpPr>
            <a:spLocks noChangeShapeType="1"/>
          </p:cNvSpPr>
          <p:nvPr/>
        </p:nvSpPr>
        <p:spPr bwMode="auto">
          <a:xfrm rot="10800000" flipH="1">
            <a:off x="982663" y="3762375"/>
            <a:ext cx="658812" cy="64135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2" name="Line 20"/>
          <p:cNvSpPr>
            <a:spLocks noChangeShapeType="1"/>
          </p:cNvSpPr>
          <p:nvPr/>
        </p:nvSpPr>
        <p:spPr bwMode="auto">
          <a:xfrm rot="10800000">
            <a:off x="1911350" y="3762375"/>
            <a:ext cx="74613" cy="123666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953" name="Group 21"/>
          <p:cNvGrpSpPr>
            <a:grpSpLocks/>
          </p:cNvGrpSpPr>
          <p:nvPr/>
        </p:nvGrpSpPr>
        <p:grpSpPr bwMode="auto">
          <a:xfrm>
            <a:off x="4017963" y="1933575"/>
            <a:ext cx="911225" cy="911225"/>
            <a:chOff x="0" y="0"/>
            <a:chExt cx="816" cy="816"/>
          </a:xfrm>
        </p:grpSpPr>
        <p:pic>
          <p:nvPicPr>
            <p:cNvPr id="39975" name="Picture 22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39954" name="Group 23"/>
          <p:cNvGrpSpPr>
            <a:grpSpLocks/>
          </p:cNvGrpSpPr>
          <p:nvPr/>
        </p:nvGrpSpPr>
        <p:grpSpPr bwMode="auto">
          <a:xfrm>
            <a:off x="1941513" y="2390775"/>
            <a:ext cx="4283075" cy="3021013"/>
            <a:chOff x="0" y="0"/>
            <a:chExt cx="3837" cy="2706"/>
          </a:xfrm>
        </p:grpSpPr>
        <p:sp>
          <p:nvSpPr>
            <p:cNvPr id="39971" name="Line 24"/>
            <p:cNvSpPr>
              <a:spLocks noChangeShapeType="1"/>
            </p:cNvSpPr>
            <p:nvPr/>
          </p:nvSpPr>
          <p:spPr bwMode="auto">
            <a:xfrm flipH="1">
              <a:off x="1999" y="316"/>
              <a:ext cx="266" cy="1078"/>
            </a:xfrm>
            <a:prstGeom prst="line">
              <a:avLst/>
            </a:prstGeom>
            <a:noFill/>
            <a:ln w="38100" cap="rnd">
              <a:solidFill>
                <a:srgbClr val="FF6633"/>
              </a:solidFill>
              <a:prstDash val="sysDot"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2" name="Line 25"/>
            <p:cNvSpPr>
              <a:spLocks noChangeShapeType="1"/>
            </p:cNvSpPr>
            <p:nvPr/>
          </p:nvSpPr>
          <p:spPr bwMode="auto">
            <a:xfrm>
              <a:off x="2439" y="257"/>
              <a:ext cx="616" cy="2449"/>
            </a:xfrm>
            <a:prstGeom prst="line">
              <a:avLst/>
            </a:prstGeom>
            <a:noFill/>
            <a:ln w="38100" cap="rnd">
              <a:solidFill>
                <a:srgbClr val="FF6633"/>
              </a:solidFill>
              <a:prstDash val="sysDot"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3" name="Line 26"/>
            <p:cNvSpPr>
              <a:spLocks noChangeShapeType="1"/>
            </p:cNvSpPr>
            <p:nvPr/>
          </p:nvSpPr>
          <p:spPr bwMode="auto">
            <a:xfrm flipH="1">
              <a:off x="0" y="128"/>
              <a:ext cx="1984" cy="667"/>
            </a:xfrm>
            <a:prstGeom prst="line">
              <a:avLst/>
            </a:prstGeom>
            <a:noFill/>
            <a:ln w="38100" cap="rnd">
              <a:solidFill>
                <a:srgbClr val="FF6633"/>
              </a:solidFill>
              <a:prstDash val="sysDot"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74" name="Line 27"/>
            <p:cNvSpPr>
              <a:spLocks noChangeShapeType="1"/>
            </p:cNvSpPr>
            <p:nvPr/>
          </p:nvSpPr>
          <p:spPr bwMode="auto">
            <a:xfrm>
              <a:off x="2575" y="0"/>
              <a:ext cx="1262" cy="787"/>
            </a:xfrm>
            <a:prstGeom prst="line">
              <a:avLst/>
            </a:prstGeom>
            <a:noFill/>
            <a:ln w="38100" cap="rnd">
              <a:solidFill>
                <a:srgbClr val="FF6633"/>
              </a:solidFill>
              <a:prstDash val="sysDot"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55" name="AutoShape 28"/>
          <p:cNvSpPr>
            <a:spLocks/>
          </p:cNvSpPr>
          <p:nvPr/>
        </p:nvSpPr>
        <p:spPr bwMode="auto">
          <a:xfrm>
            <a:off x="231775" y="4103688"/>
            <a:ext cx="893763" cy="669925"/>
          </a:xfrm>
          <a:prstGeom prst="roundRect">
            <a:avLst>
              <a:gd name="adj" fmla="val 20000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56" name="Rectangle 29"/>
          <p:cNvSpPr>
            <a:spLocks/>
          </p:cNvSpPr>
          <p:nvPr/>
        </p:nvSpPr>
        <p:spPr bwMode="auto">
          <a:xfrm>
            <a:off x="285750" y="4760913"/>
            <a:ext cx="7508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Calibri" charset="0"/>
              </a:rPr>
              <a:t>Host A</a:t>
            </a:r>
          </a:p>
        </p:txBody>
      </p:sp>
      <p:sp>
        <p:nvSpPr>
          <p:cNvPr id="39957" name="AutoShape 30"/>
          <p:cNvSpPr>
            <a:spLocks/>
          </p:cNvSpPr>
          <p:nvPr/>
        </p:nvSpPr>
        <p:spPr bwMode="auto">
          <a:xfrm>
            <a:off x="7170738" y="3862388"/>
            <a:ext cx="892175" cy="669925"/>
          </a:xfrm>
          <a:prstGeom prst="roundRect">
            <a:avLst>
              <a:gd name="adj" fmla="val 20000"/>
            </a:avLst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9958" name="Rectangle 31"/>
          <p:cNvSpPr>
            <a:spLocks/>
          </p:cNvSpPr>
          <p:nvPr/>
        </p:nvSpPr>
        <p:spPr bwMode="auto">
          <a:xfrm>
            <a:off x="7224713" y="4519613"/>
            <a:ext cx="741362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Calibri" charset="0"/>
              </a:rPr>
              <a:t>Host B</a:t>
            </a:r>
          </a:p>
        </p:txBody>
      </p:sp>
      <p:pic>
        <p:nvPicPr>
          <p:cNvPr id="39959" name="Picture 3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0538" y="3348038"/>
            <a:ext cx="928687" cy="625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960" name="Rectangle 35"/>
          <p:cNvSpPr>
            <a:spLocks/>
          </p:cNvSpPr>
          <p:nvPr/>
        </p:nvSpPr>
        <p:spPr bwMode="auto">
          <a:xfrm>
            <a:off x="3465513" y="3960813"/>
            <a:ext cx="1338262" cy="455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7" bIns="0" anchor="ctr">
            <a:prstTxWarp prst="textNoShape">
              <a:avLst/>
            </a:prstTxWarp>
          </a:bodyPr>
          <a:lstStyle/>
          <a:p>
            <a:pPr marL="38100" algn="ctr"/>
            <a:r>
              <a:rPr lang="en-US" sz="1300">
                <a:solidFill>
                  <a:srgbClr val="163F88"/>
                </a:solidFill>
                <a:latin typeface="Tahoma" charset="0"/>
                <a:ea typeface="Tahoma" charset="0"/>
                <a:cs typeface="Tahoma" charset="0"/>
                <a:sym typeface="Tahoma" charset="0"/>
              </a:rPr>
              <a:t>Flow Switch</a:t>
            </a:r>
          </a:p>
        </p:txBody>
      </p:sp>
      <p:sp>
        <p:nvSpPr>
          <p:cNvPr id="39961" name="Rectangle 36"/>
          <p:cNvSpPr>
            <a:spLocks/>
          </p:cNvSpPr>
          <p:nvPr/>
        </p:nvSpPr>
        <p:spPr bwMode="auto">
          <a:xfrm>
            <a:off x="4411663" y="5461000"/>
            <a:ext cx="1320800" cy="436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7" bIns="0" anchor="ctr">
            <a:prstTxWarp prst="textNoShape">
              <a:avLst/>
            </a:prstTxWarp>
          </a:bodyPr>
          <a:lstStyle/>
          <a:p>
            <a:pPr marL="38100" algn="ctr"/>
            <a:r>
              <a:rPr lang="en-US" sz="1300">
                <a:solidFill>
                  <a:srgbClr val="163F88"/>
                </a:solidFill>
                <a:latin typeface="Tahoma" charset="0"/>
                <a:ea typeface="Tahoma" charset="0"/>
                <a:cs typeface="Tahoma" charset="0"/>
                <a:sym typeface="Tahoma" charset="0"/>
              </a:rPr>
              <a:t>Flow Switch</a:t>
            </a:r>
          </a:p>
        </p:txBody>
      </p:sp>
      <p:sp>
        <p:nvSpPr>
          <p:cNvPr id="39962" name="Rectangle 37"/>
          <p:cNvSpPr>
            <a:spLocks/>
          </p:cNvSpPr>
          <p:nvPr/>
        </p:nvSpPr>
        <p:spPr bwMode="auto">
          <a:xfrm>
            <a:off x="5572125" y="3281363"/>
            <a:ext cx="1330325" cy="455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7" bIns="0" anchor="ctr">
            <a:prstTxWarp prst="textNoShape">
              <a:avLst/>
            </a:prstTxWarp>
          </a:bodyPr>
          <a:lstStyle/>
          <a:p>
            <a:pPr marL="38100" algn="ctr"/>
            <a:r>
              <a:rPr lang="en-US" sz="1300">
                <a:solidFill>
                  <a:srgbClr val="163F88"/>
                </a:solidFill>
                <a:latin typeface="Tahoma" charset="0"/>
                <a:ea typeface="Tahoma" charset="0"/>
                <a:cs typeface="Tahoma" charset="0"/>
                <a:sym typeface="Tahoma" charset="0"/>
              </a:rPr>
              <a:t>Flow Switch</a:t>
            </a:r>
          </a:p>
        </p:txBody>
      </p: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1635125" y="3290888"/>
            <a:ext cx="4857750" cy="749300"/>
            <a:chOff x="1635248" y="3518638"/>
            <a:chExt cx="4857922" cy="749752"/>
          </a:xfrm>
        </p:grpSpPr>
        <p:sp>
          <p:nvSpPr>
            <p:cNvPr id="39968" name="Rectangle 34"/>
            <p:cNvSpPr>
              <a:spLocks/>
            </p:cNvSpPr>
            <p:nvPr/>
          </p:nvSpPr>
          <p:spPr bwMode="auto">
            <a:xfrm>
              <a:off x="3896157" y="4188023"/>
              <a:ext cx="553641" cy="80367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39969" name="Rectangle 38"/>
            <p:cNvSpPr>
              <a:spLocks/>
            </p:cNvSpPr>
            <p:nvPr/>
          </p:nvSpPr>
          <p:spPr bwMode="auto">
            <a:xfrm>
              <a:off x="5939529" y="3518638"/>
              <a:ext cx="553641" cy="80367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39970" name="Rectangle 39"/>
            <p:cNvSpPr>
              <a:spLocks/>
            </p:cNvSpPr>
            <p:nvPr/>
          </p:nvSpPr>
          <p:spPr bwMode="auto">
            <a:xfrm>
              <a:off x="1635248" y="3536156"/>
              <a:ext cx="553641" cy="80367"/>
            </a:xfrm>
            <a:prstGeom prst="rect">
              <a:avLst/>
            </a:prstGeom>
            <a:solidFill>
              <a:srgbClr val="FF8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39964" name="Freeform 41"/>
          <p:cNvSpPr>
            <a:spLocks/>
          </p:cNvSpPr>
          <p:nvPr/>
        </p:nvSpPr>
        <p:spPr bwMode="auto">
          <a:xfrm>
            <a:off x="958850" y="3167063"/>
            <a:ext cx="5946775" cy="1154112"/>
          </a:xfrm>
          <a:custGeom>
            <a:avLst/>
            <a:gdLst>
              <a:gd name="T0" fmla="*/ 2147483647 w 21600"/>
              <a:gd name="T1" fmla="*/ 801694918 h 19963"/>
              <a:gd name="T2" fmla="*/ 2147483647 w 21600"/>
              <a:gd name="T3" fmla="*/ 230327261 h 19963"/>
              <a:gd name="T4" fmla="*/ 2147483647 w 21600"/>
              <a:gd name="T5" fmla="*/ 2147483647 h 19963"/>
              <a:gd name="T6" fmla="*/ 2147483647 w 21600"/>
              <a:gd name="T7" fmla="*/ 2147483647 h 19963"/>
              <a:gd name="T8" fmla="*/ 2147483647 w 21600"/>
              <a:gd name="T9" fmla="*/ 2147483647 h 19963"/>
              <a:gd name="T10" fmla="*/ 2147483647 w 21600"/>
              <a:gd name="T11" fmla="*/ 826428044 h 19963"/>
              <a:gd name="T12" fmla="*/ 2147483647 w 21600"/>
              <a:gd name="T13" fmla="*/ 627792514 h 19963"/>
              <a:gd name="T14" fmla="*/ 2147483647 w 21600"/>
              <a:gd name="T15" fmla="*/ 1919510603 h 19963"/>
              <a:gd name="T16" fmla="*/ 0 w 21600"/>
              <a:gd name="T17" fmla="*/ 2147483647 h 1996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600"/>
              <a:gd name="T28" fmla="*/ 0 h 19963"/>
              <a:gd name="T29" fmla="*/ 21600 w 21600"/>
              <a:gd name="T30" fmla="*/ 19963 h 1996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600" h="19963">
                <a:moveTo>
                  <a:pt x="21600" y="4149"/>
                </a:moveTo>
                <a:cubicBezTo>
                  <a:pt x="20547" y="1063"/>
                  <a:pt x="17685" y="-1637"/>
                  <a:pt x="17118" y="1192"/>
                </a:cubicBezTo>
                <a:cubicBezTo>
                  <a:pt x="16551" y="4020"/>
                  <a:pt x="15849" y="11992"/>
                  <a:pt x="14148" y="14949"/>
                </a:cubicBezTo>
                <a:cubicBezTo>
                  <a:pt x="12447" y="17906"/>
                  <a:pt x="11853" y="18420"/>
                  <a:pt x="11205" y="18034"/>
                </a:cubicBezTo>
                <a:cubicBezTo>
                  <a:pt x="10557" y="17649"/>
                  <a:pt x="9450" y="16363"/>
                  <a:pt x="8694" y="13792"/>
                </a:cubicBezTo>
                <a:cubicBezTo>
                  <a:pt x="7938" y="11220"/>
                  <a:pt x="6318" y="5306"/>
                  <a:pt x="6021" y="4277"/>
                </a:cubicBezTo>
                <a:cubicBezTo>
                  <a:pt x="5724" y="3249"/>
                  <a:pt x="5184" y="3249"/>
                  <a:pt x="4077" y="3249"/>
                </a:cubicBezTo>
                <a:cubicBezTo>
                  <a:pt x="2970" y="3249"/>
                  <a:pt x="2889" y="5820"/>
                  <a:pt x="2079" y="9934"/>
                </a:cubicBezTo>
                <a:cubicBezTo>
                  <a:pt x="1269" y="14049"/>
                  <a:pt x="135" y="19963"/>
                  <a:pt x="0" y="19963"/>
                </a:cubicBezTo>
              </a:path>
            </a:pathLst>
          </a:cu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90" name="Picture 42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850" y="3146425"/>
            <a:ext cx="6027738" cy="1231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752475" y="5638800"/>
            <a:ext cx="7805738" cy="1223963"/>
          </a:xfrm>
          <a:prstGeom prst="rect">
            <a:avLst/>
          </a:prstGeom>
          <a:ln/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100">
                <a:latin typeface="Calibri" charset="0"/>
              </a:rPr>
              <a:t>See Ethane SIGCOMM 2007 paper for details</a:t>
            </a:r>
            <a:endParaRPr lang="en-US" sz="1400">
              <a:solidFill>
                <a:srgbClr val="163F88"/>
              </a:solidFill>
              <a:latin typeface="Calibri" charset="0"/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C0C4-BA41-2C4E-8CA5-2F5E0C129FF9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Calibri" charset="0"/>
              </a:rPr>
              <a:t>OpenFlow: a pragmatic compromise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+ Speed, scale, fidelity of vendor hardware</a:t>
            </a:r>
          </a:p>
          <a:p>
            <a:pPr eaLnBrk="1" hangingPunct="1"/>
            <a:r>
              <a:rPr lang="en-US"/>
              <a:t>+ Flexibility and control of software and simulation</a:t>
            </a:r>
          </a:p>
          <a:p>
            <a:pPr eaLnBrk="1" hangingPunct="1"/>
            <a:r>
              <a:rPr lang="en-US"/>
              <a:t>Vendors don’t need to expose implementation</a:t>
            </a:r>
          </a:p>
          <a:p>
            <a:pPr eaLnBrk="1" hangingPunct="1"/>
            <a:r>
              <a:rPr lang="en-US"/>
              <a:t>Leverages hardware inside most switches today (ACL tables)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370B-FB55-FF42-9315-EB813127D5F4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hard to add a feature to 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just that we lack access to line-rate forwarding that we can control</a:t>
            </a:r>
          </a:p>
          <a:p>
            <a:r>
              <a:rPr lang="en-US" dirty="0" smtClean="0"/>
              <a:t>Fully distributed algorithms are hard, especially when defined at the protocol level</a:t>
            </a:r>
          </a:p>
          <a:p>
            <a:r>
              <a:rPr lang="en-US" dirty="0" smtClean="0"/>
              <a:t>Your protocol must implement its own mechanisms</a:t>
            </a:r>
          </a:p>
          <a:p>
            <a:r>
              <a:rPr lang="en-US" dirty="0" smtClean="0"/>
              <a:t>Must work on constrained and heterogeneous resources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This is where Software-Defined Networking comes in.  More to come later today.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How does </a:t>
            </a:r>
            <a:r>
              <a:rPr lang="en-US" sz="7200" dirty="0" err="1" smtClean="0">
                <a:latin typeface="Calibri" charset="0"/>
              </a:rPr>
              <a:t>OpenFlow</a:t>
            </a:r>
            <a:r>
              <a:rPr lang="en-US" sz="7200" dirty="0" smtClean="0">
                <a:latin typeface="Calibri" charset="0"/>
              </a:rPr>
              <a:t> work?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>
            <a:spLocks/>
          </p:cNvSpPr>
          <p:nvPr/>
        </p:nvSpPr>
        <p:spPr bwMode="auto">
          <a:xfrm>
            <a:off x="874713" y="3000375"/>
            <a:ext cx="7385050" cy="3027363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463" y="4811713"/>
            <a:ext cx="3275012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/>
          </p:cNvSpPr>
          <p:nvPr/>
        </p:nvSpPr>
        <p:spPr bwMode="auto">
          <a:xfrm>
            <a:off x="1162050" y="3152775"/>
            <a:ext cx="36957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25399" dir="3600114" algn="ctr" rotWithShape="0">
              <a:srgbClr val="000000">
                <a:alpha val="64998"/>
              </a:srgb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FFFFFF"/>
                </a:solidFill>
                <a:latin typeface="+mn-lt"/>
                <a:ea typeface="Gill Sans" charset="0"/>
                <a:cs typeface="Gill Sans" charset="0"/>
              </a:rPr>
              <a:t>Ethernet Switch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0463" y="5251450"/>
            <a:ext cx="3278187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0900" y="4811713"/>
            <a:ext cx="3275013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00" y="5251450"/>
            <a:ext cx="3278188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4225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35863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E13-95E3-6C44-8E9E-B172408C134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9691"/>
            <a:ext cx="7772400" cy="179863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4800" dirty="0" err="1">
                <a:latin typeface="Calibri" charset="0"/>
              </a:rPr>
              <a:t>OpenFlow</a:t>
            </a:r>
            <a:r>
              <a:rPr lang="en-US" sz="4800" dirty="0">
                <a:latin typeface="Calibri" charset="0"/>
              </a:rPr>
              <a:t> Hands-on Tutorial</a:t>
            </a:r>
            <a:r>
              <a:rPr lang="en-US" sz="3600" dirty="0" smtClean="0">
                <a:latin typeface="Calibri" charset="0"/>
              </a:rPr>
              <a:t/>
            </a:r>
            <a:br>
              <a:rPr lang="en-US" sz="3600" dirty="0" smtClean="0">
                <a:latin typeface="Calibri" charset="0"/>
              </a:rPr>
            </a:br>
            <a:r>
              <a:rPr lang="en-US" sz="4800" dirty="0" smtClean="0">
                <a:latin typeface="Calibri" charset="0"/>
              </a:rPr>
              <a:t/>
            </a:r>
            <a:br>
              <a:rPr lang="en-US" sz="4800" dirty="0" smtClean="0">
                <a:latin typeface="Calibri" charset="0"/>
              </a:rPr>
            </a:br>
            <a:r>
              <a:rPr lang="en-US" sz="2800" dirty="0" smtClean="0">
                <a:latin typeface="Calibri" charset="0"/>
              </a:rPr>
              <a:t>part of the the Open Networking Summit</a:t>
            </a:r>
            <a:r>
              <a:rPr lang="en-US" sz="4000" dirty="0" smtClean="0">
                <a:latin typeface="Calibri" charset="0"/>
              </a:rPr>
              <a:t/>
            </a:r>
            <a:br>
              <a:rPr lang="en-US" sz="4000" dirty="0" smtClean="0">
                <a:latin typeface="Calibri" charset="0"/>
              </a:rPr>
            </a:br>
            <a:r>
              <a:rPr lang="en-US" sz="2800" dirty="0" smtClean="0">
                <a:latin typeface="Calibri" charset="0"/>
              </a:rPr>
              <a:t>Li Ka </a:t>
            </a:r>
            <a:r>
              <a:rPr lang="en-US" sz="2800" dirty="0" err="1" smtClean="0">
                <a:latin typeface="Calibri" charset="0"/>
              </a:rPr>
              <a:t>Shing</a:t>
            </a:r>
            <a:r>
              <a:rPr lang="en-US" sz="2800" dirty="0" smtClean="0">
                <a:latin typeface="Calibri" charset="0"/>
              </a:rPr>
              <a:t> Center</a:t>
            </a:r>
            <a:br>
              <a:rPr lang="en-US" sz="2800" dirty="0" smtClean="0">
                <a:latin typeface="Calibri" charset="0"/>
              </a:rPr>
            </a:br>
            <a:r>
              <a:rPr lang="en-US" sz="2800" dirty="0" smtClean="0">
                <a:latin typeface="Calibri" charset="0"/>
              </a:rPr>
              <a:t>Stanford University</a:t>
            </a:r>
            <a:br>
              <a:rPr lang="en-US" sz="2800" dirty="0" smtClean="0">
                <a:latin typeface="Calibri" charset="0"/>
              </a:rPr>
            </a:br>
            <a:r>
              <a:rPr lang="en-US" sz="2800" dirty="0" smtClean="0">
                <a:latin typeface="Calibri" charset="0"/>
              </a:rPr>
              <a:t>Oct 17, 2011</a:t>
            </a:r>
            <a:r>
              <a:rPr lang="en-US" sz="3600" dirty="0" smtClean="0">
                <a:latin typeface="Calibri" charset="0"/>
              </a:rPr>
              <a:t/>
            </a:r>
            <a:br>
              <a:rPr lang="en-US" sz="3600" dirty="0" smtClean="0">
                <a:latin typeface="Calibri" charset="0"/>
              </a:rPr>
            </a:br>
            <a:endParaRPr lang="en-US" sz="4800" dirty="0">
              <a:latin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338" y="4017978"/>
            <a:ext cx="8678862" cy="2267808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solidFill>
                  <a:srgbClr val="000000"/>
                </a:solidFill>
              </a:rPr>
              <a:t>Brandon Heller</a:t>
            </a:r>
          </a:p>
          <a:p>
            <a:pPr eaLnBrk="1" hangingPunct="1"/>
            <a:r>
              <a:rPr lang="en-US" sz="3600" dirty="0" smtClean="0">
                <a:solidFill>
                  <a:srgbClr val="000000"/>
                </a:solidFill>
              </a:rPr>
              <a:t>Stanford University</a:t>
            </a:r>
          </a:p>
          <a:p>
            <a:pPr eaLnBrk="1" hangingPunct="1"/>
            <a:endParaRPr lang="en-US" sz="10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rgbClr val="000000"/>
                </a:solidFill>
              </a:rPr>
              <a:t>with </a:t>
            </a:r>
            <a:r>
              <a:rPr lang="en-US" sz="2800" dirty="0">
                <a:solidFill>
                  <a:srgbClr val="000000"/>
                </a:solidFill>
              </a:rPr>
              <a:t>help </a:t>
            </a:r>
            <a:r>
              <a:rPr lang="en-US" sz="2800" dirty="0" smtClean="0">
                <a:solidFill>
                  <a:srgbClr val="000000"/>
                </a:solidFill>
              </a:rPr>
              <a:t>from all the people </a:t>
            </a:r>
          </a:p>
          <a:p>
            <a:pPr eaLnBrk="1" hangingPunct="1"/>
            <a:r>
              <a:rPr lang="en-US" sz="2800" dirty="0" smtClean="0">
                <a:solidFill>
                  <a:srgbClr val="000000"/>
                </a:solidFill>
              </a:rPr>
              <a:t>listed on the next few pages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401B-446F-5E45-9E96-9F8C77B5C5E8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6082" name="AutoShape 2"/>
          <p:cNvSpPr>
            <a:spLocks/>
          </p:cNvSpPr>
          <p:nvPr/>
        </p:nvSpPr>
        <p:spPr bwMode="auto">
          <a:xfrm>
            <a:off x="874713" y="2982913"/>
            <a:ext cx="7385050" cy="3027362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9155" name="AutoShape 3"/>
          <p:cNvSpPr>
            <a:spLocks/>
          </p:cNvSpPr>
          <p:nvPr/>
        </p:nvSpPr>
        <p:spPr bwMode="auto">
          <a:xfrm>
            <a:off x="1106488" y="4697413"/>
            <a:ext cx="6884987" cy="1054100"/>
          </a:xfrm>
          <a:prstGeom prst="roundRect">
            <a:avLst>
              <a:gd name="adj" fmla="val 8472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 rot="10800000" flipH="1">
            <a:off x="1036638" y="4456113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AutoShape 5"/>
          <p:cNvSpPr>
            <a:spLocks/>
          </p:cNvSpPr>
          <p:nvPr/>
        </p:nvSpPr>
        <p:spPr bwMode="auto">
          <a:xfrm>
            <a:off x="1106488" y="3232150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49158" name="AutoShape 6"/>
          <p:cNvSpPr>
            <a:spLocks/>
          </p:cNvSpPr>
          <p:nvPr/>
        </p:nvSpPr>
        <p:spPr bwMode="auto">
          <a:xfrm>
            <a:off x="1106488" y="3232150"/>
            <a:ext cx="6884987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 (Software)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435E-7065-3C4F-8529-EB8252AEA39A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1"/>
          <p:cNvSpPr>
            <a:spLocks/>
          </p:cNvSpPr>
          <p:nvPr/>
        </p:nvSpPr>
        <p:spPr bwMode="auto">
          <a:xfrm>
            <a:off x="874713" y="2982913"/>
            <a:ext cx="7385050" cy="3027362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78" name="AutoShape 2"/>
          <p:cNvSpPr>
            <a:spLocks/>
          </p:cNvSpPr>
          <p:nvPr/>
        </p:nvSpPr>
        <p:spPr bwMode="auto">
          <a:xfrm>
            <a:off x="1106488" y="4697413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50179" name="AutoShape 3"/>
          <p:cNvSpPr>
            <a:spLocks/>
          </p:cNvSpPr>
          <p:nvPr/>
        </p:nvSpPr>
        <p:spPr bwMode="auto">
          <a:xfrm>
            <a:off x="1106488" y="3232150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 rot="10800000" flipH="1">
            <a:off x="1036638" y="4456113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1" name="AutoShape 5"/>
          <p:cNvSpPr>
            <a:spLocks/>
          </p:cNvSpPr>
          <p:nvPr/>
        </p:nvSpPr>
        <p:spPr bwMode="auto">
          <a:xfrm>
            <a:off x="4652963" y="3232150"/>
            <a:ext cx="3348037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endParaRPr lang="en-US" sz="45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50182" name="AutoShape 6"/>
          <p:cNvSpPr>
            <a:spLocks/>
          </p:cNvSpPr>
          <p:nvPr/>
        </p:nvSpPr>
        <p:spPr bwMode="auto">
          <a:xfrm>
            <a:off x="1847850" y="581025"/>
            <a:ext cx="5581650" cy="1177925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83" name="AutoShape 7"/>
          <p:cNvSpPr>
            <a:spLocks/>
          </p:cNvSpPr>
          <p:nvPr/>
        </p:nvSpPr>
        <p:spPr bwMode="auto">
          <a:xfrm>
            <a:off x="1928813" y="652463"/>
            <a:ext cx="5429250" cy="1035050"/>
          </a:xfrm>
          <a:prstGeom prst="roundRect">
            <a:avLst>
              <a:gd name="adj" fmla="val 14653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 Controller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6286500" y="1758950"/>
            <a:ext cx="0" cy="1223963"/>
          </a:xfrm>
          <a:prstGeom prst="line">
            <a:avLst/>
          </a:prstGeom>
          <a:noFill/>
          <a:ln w="139700">
            <a:solidFill>
              <a:srgbClr val="FF7F00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904875" y="2071688"/>
            <a:ext cx="51308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400">
                <a:latin typeface="Calibri" charset="0"/>
              </a:rPr>
              <a:t>OpenFlow Protocol (SSL/TCP)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3AFF-B5D8-724B-AEB6-C451C3B6BBDC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nimBg="1"/>
      <p:bldP spid="50183" grpId="0" animBg="1" autoUpdateAnimBg="0"/>
      <p:bldP spid="50184" grpId="0" animBg="1"/>
      <p:bldP spid="5018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5626100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626100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2075" y="5635625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9113" y="5626100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flipH="1">
            <a:off x="1303338" y="4786313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H="1">
            <a:off x="2714625" y="4776788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4286250" y="4786313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5643563" y="4803775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7518400" y="530225"/>
            <a:ext cx="1404938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rgbClr val="163F88"/>
                </a:solidFill>
                <a:latin typeface="Calibri" charset="0"/>
              </a:rPr>
              <a:t>Controller</a:t>
            </a:r>
          </a:p>
        </p:txBody>
      </p:sp>
      <p:pic>
        <p:nvPicPr>
          <p:cNvPr id="50186" name="Picture 1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6350" y="1000125"/>
            <a:ext cx="1446213" cy="1446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7" name="Rectangle 11"/>
          <p:cNvSpPr>
            <a:spLocks/>
          </p:cNvSpPr>
          <p:nvPr/>
        </p:nvSpPr>
        <p:spPr bwMode="auto">
          <a:xfrm>
            <a:off x="8255000" y="1482725"/>
            <a:ext cx="319088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Calibri" charset="0"/>
              </a:rPr>
              <a:t>PC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3027363" y="3313113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9" name="Rectangle 13"/>
          <p:cNvSpPr>
            <a:spLocks/>
          </p:cNvSpPr>
          <p:nvPr/>
        </p:nvSpPr>
        <p:spPr bwMode="auto">
          <a:xfrm>
            <a:off x="312738" y="3357563"/>
            <a:ext cx="86518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Hardware</a:t>
            </a:r>
          </a:p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Layer</a:t>
            </a: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360363" y="1758950"/>
            <a:ext cx="792162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Software</a:t>
            </a:r>
          </a:p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Layer</a:t>
            </a:r>
          </a:p>
        </p:txBody>
      </p:sp>
      <p:sp>
        <p:nvSpPr>
          <p:cNvPr id="50191" name="AutoShape 15"/>
          <p:cNvSpPr>
            <a:spLocks/>
          </p:cNvSpPr>
          <p:nvPr/>
        </p:nvSpPr>
        <p:spPr bwMode="auto">
          <a:xfrm>
            <a:off x="1258888" y="1312863"/>
            <a:ext cx="5037137" cy="3455987"/>
          </a:xfrm>
          <a:prstGeom prst="roundRect">
            <a:avLst>
              <a:gd name="adj" fmla="val 3875"/>
            </a:avLst>
          </a:prstGeom>
          <a:solidFill>
            <a:srgbClr val="C8D2DF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92" name="Rectangle 16"/>
          <p:cNvSpPr>
            <a:spLocks/>
          </p:cNvSpPr>
          <p:nvPr/>
        </p:nvSpPr>
        <p:spPr bwMode="auto">
          <a:xfrm>
            <a:off x="2819400" y="2619375"/>
            <a:ext cx="1830388" cy="258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Flow Table</a:t>
            </a:r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 rot="10800000" flipH="1">
            <a:off x="6323013" y="1446213"/>
            <a:ext cx="1574800" cy="544512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194" name="Group 18"/>
          <p:cNvGrpSpPr>
            <a:grpSpLocks/>
          </p:cNvGrpSpPr>
          <p:nvPr/>
        </p:nvGrpSpPr>
        <p:grpSpPr bwMode="auto">
          <a:xfrm>
            <a:off x="1352550" y="2851150"/>
            <a:ext cx="4827588" cy="571500"/>
            <a:chOff x="0" y="0"/>
            <a:chExt cx="4323" cy="512"/>
          </a:xfrm>
        </p:grpSpPr>
        <p:sp>
          <p:nvSpPr>
            <p:cNvPr id="50214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5" name="Rectangle 20"/>
            <p:cNvSpPr>
              <a:spLocks/>
            </p:cNvSpPr>
            <p:nvPr/>
          </p:nvSpPr>
          <p:spPr bwMode="auto">
            <a:xfrm>
              <a:off x="0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0216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7" name="Rectangle 22"/>
            <p:cNvSpPr>
              <a:spLocks/>
            </p:cNvSpPr>
            <p:nvPr/>
          </p:nvSpPr>
          <p:spPr bwMode="auto">
            <a:xfrm>
              <a:off x="623" y="0"/>
              <a:ext cx="568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0218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9" name="Rectangle 24"/>
            <p:cNvSpPr>
              <a:spLocks/>
            </p:cNvSpPr>
            <p:nvPr/>
          </p:nvSpPr>
          <p:spPr bwMode="auto">
            <a:xfrm>
              <a:off x="1196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0220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1" name="Rectangle 26"/>
            <p:cNvSpPr>
              <a:spLocks/>
            </p:cNvSpPr>
            <p:nvPr/>
          </p:nvSpPr>
          <p:spPr bwMode="auto">
            <a:xfrm>
              <a:off x="178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0222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3" name="Rectangle 28"/>
            <p:cNvSpPr>
              <a:spLocks/>
            </p:cNvSpPr>
            <p:nvPr/>
          </p:nvSpPr>
          <p:spPr bwMode="auto">
            <a:xfrm>
              <a:off x="238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0224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5" name="Rectangle 30"/>
            <p:cNvSpPr>
              <a:spLocks/>
            </p:cNvSpPr>
            <p:nvPr/>
          </p:nvSpPr>
          <p:spPr bwMode="auto">
            <a:xfrm>
              <a:off x="2971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0226" name="Rectangle 31"/>
            <p:cNvSpPr>
              <a:spLocks/>
            </p:cNvSpPr>
            <p:nvPr/>
          </p:nvSpPr>
          <p:spPr bwMode="auto">
            <a:xfrm>
              <a:off x="3576" y="12"/>
              <a:ext cx="747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7" name="Rectangle 32"/>
            <p:cNvSpPr>
              <a:spLocks/>
            </p:cNvSpPr>
            <p:nvPr/>
          </p:nvSpPr>
          <p:spPr bwMode="auto">
            <a:xfrm>
              <a:off x="356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0195" name="AutoShape 33"/>
          <p:cNvSpPr>
            <a:spLocks/>
          </p:cNvSpPr>
          <p:nvPr/>
        </p:nvSpPr>
        <p:spPr bwMode="auto">
          <a:xfrm>
            <a:off x="1500188" y="1581150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E6E6E6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>
                <a:latin typeface="Calibri" charset="0"/>
              </a:rPr>
              <a:t>OpenFlow Client</a:t>
            </a:r>
          </a:p>
        </p:txBody>
      </p:sp>
      <p:sp>
        <p:nvSpPr>
          <p:cNvPr id="50196" name="Line 34"/>
          <p:cNvSpPr>
            <a:spLocks noChangeShapeType="1"/>
          </p:cNvSpPr>
          <p:nvPr/>
        </p:nvSpPr>
        <p:spPr bwMode="auto">
          <a:xfrm>
            <a:off x="1339850" y="2616200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357313" y="3490913"/>
            <a:ext cx="4822825" cy="312737"/>
            <a:chOff x="0" y="0"/>
            <a:chExt cx="4320" cy="280"/>
          </a:xfrm>
        </p:grpSpPr>
        <p:sp>
          <p:nvSpPr>
            <p:cNvPr id="50206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07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08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09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5.6.7.8</a:t>
              </a:r>
            </a:p>
          </p:txBody>
        </p:sp>
        <p:sp>
          <p:nvSpPr>
            <p:cNvPr id="50210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1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2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3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port 1</a:t>
              </a:r>
            </a:p>
          </p:txBody>
        </p:sp>
      </p:grpSp>
      <p:sp>
        <p:nvSpPr>
          <p:cNvPr id="50198" name="Rectangle 45"/>
          <p:cNvSpPr>
            <a:spLocks/>
          </p:cNvSpPr>
          <p:nvPr/>
        </p:nvSpPr>
        <p:spPr bwMode="auto">
          <a:xfrm>
            <a:off x="562292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4</a:t>
            </a:r>
          </a:p>
        </p:txBody>
      </p:sp>
      <p:sp>
        <p:nvSpPr>
          <p:cNvPr id="50199" name="Rectangle 46"/>
          <p:cNvSpPr>
            <a:spLocks/>
          </p:cNvSpPr>
          <p:nvPr/>
        </p:nvSpPr>
        <p:spPr bwMode="auto">
          <a:xfrm>
            <a:off x="425767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3</a:t>
            </a:r>
          </a:p>
        </p:txBody>
      </p:sp>
      <p:sp>
        <p:nvSpPr>
          <p:cNvPr id="50200" name="Rectangle 47"/>
          <p:cNvSpPr>
            <a:spLocks/>
          </p:cNvSpPr>
          <p:nvPr/>
        </p:nvSpPr>
        <p:spPr bwMode="auto">
          <a:xfrm>
            <a:off x="2908300" y="4746625"/>
            <a:ext cx="830263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2</a:t>
            </a:r>
          </a:p>
        </p:txBody>
      </p:sp>
      <p:sp>
        <p:nvSpPr>
          <p:cNvPr id="50201" name="Rectangle 48"/>
          <p:cNvSpPr>
            <a:spLocks/>
          </p:cNvSpPr>
          <p:nvPr/>
        </p:nvSpPr>
        <p:spPr bwMode="auto">
          <a:xfrm>
            <a:off x="164147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1</a:t>
            </a:r>
          </a:p>
        </p:txBody>
      </p:sp>
      <p:sp>
        <p:nvSpPr>
          <p:cNvPr id="50202" name="Rectangle 51"/>
          <p:cNvSpPr>
            <a:spLocks/>
          </p:cNvSpPr>
          <p:nvPr/>
        </p:nvSpPr>
        <p:spPr bwMode="auto">
          <a:xfrm>
            <a:off x="5881688" y="6345238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1.2.3.4</a:t>
            </a:r>
          </a:p>
        </p:txBody>
      </p:sp>
      <p:sp>
        <p:nvSpPr>
          <p:cNvPr id="50203" name="Rectangle 52"/>
          <p:cNvSpPr>
            <a:spLocks/>
          </p:cNvSpPr>
          <p:nvPr/>
        </p:nvSpPr>
        <p:spPr bwMode="auto">
          <a:xfrm>
            <a:off x="738188" y="6345238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5.6.7.8</a:t>
            </a:r>
          </a:p>
        </p:txBody>
      </p:sp>
      <p:sp>
        <p:nvSpPr>
          <p:cNvPr id="50204" name="Rectangle 58"/>
          <p:cNvSpPr>
            <a:spLocks/>
          </p:cNvSpPr>
          <p:nvPr/>
        </p:nvSpPr>
        <p:spPr bwMode="auto">
          <a:xfrm>
            <a:off x="214313" y="106363"/>
            <a:ext cx="7804150" cy="1027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200" b="1">
                <a:latin typeface="Helvetica" charset="0"/>
                <a:sym typeface="Helvetica" charset="0"/>
              </a:rPr>
              <a:t>OpenFlow Example</a:t>
            </a:r>
            <a:br>
              <a:rPr lang="en-US" sz="2200" b="1">
                <a:latin typeface="Helvetica" charset="0"/>
                <a:sym typeface="Helvetica" charset="0"/>
              </a:rPr>
            </a:br>
            <a:endParaRPr lang="en-US">
              <a:latin typeface="Helvetica" charset="0"/>
              <a:sym typeface="Helvetica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8CDE-8FEB-A44E-A031-1B5B0B327596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Calibri" charset="0"/>
              </a:rPr>
              <a:t>OpenFlow Basics </a:t>
            </a:r>
            <a:br>
              <a:rPr lang="en-US" sz="3900">
                <a:latin typeface="Calibri" charset="0"/>
              </a:rPr>
            </a:br>
            <a:r>
              <a:rPr lang="en-US" sz="2700">
                <a:latin typeface="Calibri" charset="0"/>
              </a:rPr>
              <a:t>Flow Table Entries</a:t>
            </a:r>
          </a:p>
        </p:txBody>
      </p:sp>
      <p:sp>
        <p:nvSpPr>
          <p:cNvPr id="52226" name="Rectangle 2"/>
          <p:cNvSpPr>
            <a:spLocks/>
          </p:cNvSpPr>
          <p:nvPr/>
        </p:nvSpPr>
        <p:spPr bwMode="auto">
          <a:xfrm>
            <a:off x="768350" y="5353050"/>
            <a:ext cx="698500" cy="471488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27" name="Rectangle 3"/>
          <p:cNvSpPr>
            <a:spLocks/>
          </p:cNvSpPr>
          <p:nvPr/>
        </p:nvSpPr>
        <p:spPr bwMode="auto">
          <a:xfrm>
            <a:off x="814388" y="5308600"/>
            <a:ext cx="57943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Switch</a:t>
            </a:r>
          </a:p>
          <a:p>
            <a:r>
              <a:rPr lang="en-US" sz="1700">
                <a:latin typeface="Calibri" charset="0"/>
              </a:rPr>
              <a:t>Port</a:t>
            </a:r>
          </a:p>
        </p:txBody>
      </p:sp>
      <p:sp>
        <p:nvSpPr>
          <p:cNvPr id="52228" name="Rectangle 4"/>
          <p:cNvSpPr>
            <a:spLocks/>
          </p:cNvSpPr>
          <p:nvPr/>
        </p:nvSpPr>
        <p:spPr bwMode="auto">
          <a:xfrm>
            <a:off x="2717800" y="5354638"/>
            <a:ext cx="700088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29" name="Rectangle 5"/>
          <p:cNvSpPr>
            <a:spLocks/>
          </p:cNvSpPr>
          <p:nvPr/>
        </p:nvSpPr>
        <p:spPr bwMode="auto">
          <a:xfrm>
            <a:off x="2854325" y="5348288"/>
            <a:ext cx="4254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52230" name="Rectangle 6"/>
          <p:cNvSpPr>
            <a:spLocks/>
          </p:cNvSpPr>
          <p:nvPr/>
        </p:nvSpPr>
        <p:spPr bwMode="auto">
          <a:xfrm>
            <a:off x="3417888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1" name="Rectangle 7"/>
          <p:cNvSpPr>
            <a:spLocks/>
          </p:cNvSpPr>
          <p:nvPr/>
        </p:nvSpPr>
        <p:spPr bwMode="auto">
          <a:xfrm>
            <a:off x="3524250" y="5348288"/>
            <a:ext cx="4254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52232" name="Rectangle 8"/>
          <p:cNvSpPr>
            <a:spLocks/>
          </p:cNvSpPr>
          <p:nvPr/>
        </p:nvSpPr>
        <p:spPr bwMode="auto">
          <a:xfrm>
            <a:off x="4089400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3" name="Rectangle 9"/>
          <p:cNvSpPr>
            <a:spLocks/>
          </p:cNvSpPr>
          <p:nvPr/>
        </p:nvSpPr>
        <p:spPr bwMode="auto">
          <a:xfrm>
            <a:off x="4262438" y="5300663"/>
            <a:ext cx="392112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Eth</a:t>
            </a:r>
          </a:p>
          <a:p>
            <a:r>
              <a:rPr lang="en-US" sz="1700">
                <a:latin typeface="Calibri" charset="0"/>
              </a:rPr>
              <a:t>type</a:t>
            </a:r>
          </a:p>
        </p:txBody>
      </p:sp>
      <p:sp>
        <p:nvSpPr>
          <p:cNvPr id="52234" name="Rectangle 10"/>
          <p:cNvSpPr>
            <a:spLocks/>
          </p:cNvSpPr>
          <p:nvPr/>
        </p:nvSpPr>
        <p:spPr bwMode="auto">
          <a:xfrm>
            <a:off x="1458913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5" name="Rectangle 11"/>
          <p:cNvSpPr>
            <a:spLocks/>
          </p:cNvSpPr>
          <p:nvPr/>
        </p:nvSpPr>
        <p:spPr bwMode="auto">
          <a:xfrm>
            <a:off x="1533525" y="5349875"/>
            <a:ext cx="477838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ID</a:t>
            </a:r>
          </a:p>
        </p:txBody>
      </p:sp>
      <p:sp>
        <p:nvSpPr>
          <p:cNvPr id="52236" name="Rectangle 12"/>
          <p:cNvSpPr>
            <a:spLocks/>
          </p:cNvSpPr>
          <p:nvPr/>
        </p:nvSpPr>
        <p:spPr bwMode="auto">
          <a:xfrm>
            <a:off x="4779963" y="5354638"/>
            <a:ext cx="5905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7" name="Rectangle 13"/>
          <p:cNvSpPr>
            <a:spLocks/>
          </p:cNvSpPr>
          <p:nvPr/>
        </p:nvSpPr>
        <p:spPr bwMode="auto">
          <a:xfrm>
            <a:off x="4968875" y="5332413"/>
            <a:ext cx="265113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52238" name="Rectangle 14"/>
          <p:cNvSpPr>
            <a:spLocks/>
          </p:cNvSpPr>
          <p:nvPr/>
        </p:nvSpPr>
        <p:spPr bwMode="auto">
          <a:xfrm>
            <a:off x="5372100" y="5354638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9" name="Rectangle 15"/>
          <p:cNvSpPr>
            <a:spLocks/>
          </p:cNvSpPr>
          <p:nvPr/>
        </p:nvSpPr>
        <p:spPr bwMode="auto">
          <a:xfrm>
            <a:off x="5535613" y="5332413"/>
            <a:ext cx="29051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52240" name="Rectangle 16"/>
          <p:cNvSpPr>
            <a:spLocks/>
          </p:cNvSpPr>
          <p:nvPr/>
        </p:nvSpPr>
        <p:spPr bwMode="auto">
          <a:xfrm>
            <a:off x="6540500" y="5354638"/>
            <a:ext cx="5588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1" name="Rectangle 17"/>
          <p:cNvSpPr>
            <a:spLocks/>
          </p:cNvSpPr>
          <p:nvPr/>
        </p:nvSpPr>
        <p:spPr bwMode="auto">
          <a:xfrm>
            <a:off x="6623050" y="5332413"/>
            <a:ext cx="373063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Prot</a:t>
            </a:r>
          </a:p>
        </p:txBody>
      </p:sp>
      <p:sp>
        <p:nvSpPr>
          <p:cNvPr id="52242" name="Rectangle 18"/>
          <p:cNvSpPr>
            <a:spLocks/>
          </p:cNvSpPr>
          <p:nvPr/>
        </p:nvSpPr>
        <p:spPr bwMode="auto">
          <a:xfrm>
            <a:off x="7099300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3" name="Rectangle 19"/>
          <p:cNvSpPr>
            <a:spLocks/>
          </p:cNvSpPr>
          <p:nvPr/>
        </p:nvSpPr>
        <p:spPr bwMode="auto">
          <a:xfrm>
            <a:off x="7199313" y="5332413"/>
            <a:ext cx="458787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L4</a:t>
            </a:r>
          </a:p>
          <a:p>
            <a:r>
              <a:rPr lang="en-US" sz="1700">
                <a:latin typeface="Calibri" charset="0"/>
              </a:rPr>
              <a:t>sport</a:t>
            </a:r>
          </a:p>
        </p:txBody>
      </p:sp>
      <p:sp>
        <p:nvSpPr>
          <p:cNvPr id="52244" name="Rectangle 20"/>
          <p:cNvSpPr>
            <a:spLocks/>
          </p:cNvSpPr>
          <p:nvPr/>
        </p:nvSpPr>
        <p:spPr bwMode="auto">
          <a:xfrm>
            <a:off x="7807325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5" name="Rectangle 21"/>
          <p:cNvSpPr>
            <a:spLocks/>
          </p:cNvSpPr>
          <p:nvPr/>
        </p:nvSpPr>
        <p:spPr bwMode="auto">
          <a:xfrm>
            <a:off x="7888288" y="5332413"/>
            <a:ext cx="48736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L4</a:t>
            </a:r>
          </a:p>
          <a:p>
            <a:r>
              <a:rPr lang="en-US" sz="1700">
                <a:latin typeface="Calibri" charset="0"/>
              </a:rPr>
              <a:t>dport</a:t>
            </a:r>
          </a:p>
        </p:txBody>
      </p:sp>
      <p:sp>
        <p:nvSpPr>
          <p:cNvPr id="52246" name="Rectangle 22"/>
          <p:cNvSpPr>
            <a:spLocks/>
          </p:cNvSpPr>
          <p:nvPr/>
        </p:nvSpPr>
        <p:spPr bwMode="auto">
          <a:xfrm>
            <a:off x="785813" y="1687513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7" name="Rectangle 23"/>
          <p:cNvSpPr>
            <a:spLocks/>
          </p:cNvSpPr>
          <p:nvPr/>
        </p:nvSpPr>
        <p:spPr bwMode="auto">
          <a:xfrm>
            <a:off x="1127125" y="1892300"/>
            <a:ext cx="41116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Rule</a:t>
            </a:r>
          </a:p>
        </p:txBody>
      </p:sp>
      <p:sp>
        <p:nvSpPr>
          <p:cNvPr id="52248" name="Rectangle 24"/>
          <p:cNvSpPr>
            <a:spLocks/>
          </p:cNvSpPr>
          <p:nvPr/>
        </p:nvSpPr>
        <p:spPr bwMode="auto">
          <a:xfrm>
            <a:off x="2232025" y="1687513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9" name="Rectangle 25"/>
          <p:cNvSpPr>
            <a:spLocks/>
          </p:cNvSpPr>
          <p:nvPr/>
        </p:nvSpPr>
        <p:spPr bwMode="auto">
          <a:xfrm>
            <a:off x="2405063" y="1892300"/>
            <a:ext cx="598487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Action</a:t>
            </a:r>
          </a:p>
        </p:txBody>
      </p:sp>
      <p:sp>
        <p:nvSpPr>
          <p:cNvPr id="52250" name="Rectangle 26"/>
          <p:cNvSpPr>
            <a:spLocks/>
          </p:cNvSpPr>
          <p:nvPr/>
        </p:nvSpPr>
        <p:spPr bwMode="auto">
          <a:xfrm>
            <a:off x="3678238" y="1687513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51" name="Rectangle 27"/>
          <p:cNvSpPr>
            <a:spLocks/>
          </p:cNvSpPr>
          <p:nvPr/>
        </p:nvSpPr>
        <p:spPr bwMode="auto">
          <a:xfrm>
            <a:off x="3998913" y="1892300"/>
            <a:ext cx="455612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Stats</a:t>
            </a:r>
          </a:p>
        </p:txBody>
      </p:sp>
      <p:sp>
        <p:nvSpPr>
          <p:cNvPr id="52252" name="Rectangle 28"/>
          <p:cNvSpPr>
            <a:spLocks/>
          </p:cNvSpPr>
          <p:nvPr/>
        </p:nvSpPr>
        <p:spPr bwMode="auto">
          <a:xfrm>
            <a:off x="1884363" y="3152775"/>
            <a:ext cx="5634037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Forward packet to zero or more ports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Encapsulate and forward to controller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Send to normal processing pipeline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Modify Fields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solidFill>
                  <a:schemeClr val="hlink"/>
                </a:solidFill>
                <a:latin typeface="Calibri" charset="0"/>
              </a:rPr>
              <a:t>Any extensions you add!</a:t>
            </a:r>
          </a:p>
        </p:txBody>
      </p:sp>
      <p:sp>
        <p:nvSpPr>
          <p:cNvPr id="52253" name="Rectangle 29"/>
          <p:cNvSpPr>
            <a:spLocks/>
          </p:cNvSpPr>
          <p:nvPr/>
        </p:nvSpPr>
        <p:spPr bwMode="auto">
          <a:xfrm>
            <a:off x="928688" y="5999163"/>
            <a:ext cx="29035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+ mask what fields to match</a:t>
            </a:r>
          </a:p>
        </p:txBody>
      </p:sp>
      <p:sp>
        <p:nvSpPr>
          <p:cNvPr id="52254" name="Line 30"/>
          <p:cNvSpPr>
            <a:spLocks noChangeShapeType="1"/>
          </p:cNvSpPr>
          <p:nvPr/>
        </p:nvSpPr>
        <p:spPr bwMode="auto">
          <a:xfrm>
            <a:off x="785813" y="2455863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55" name="Line 31"/>
          <p:cNvSpPr>
            <a:spLocks noChangeShapeType="1"/>
          </p:cNvSpPr>
          <p:nvPr/>
        </p:nvSpPr>
        <p:spPr bwMode="auto">
          <a:xfrm>
            <a:off x="2759075" y="2374900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56" name="Rectangle 32"/>
          <p:cNvSpPr>
            <a:spLocks/>
          </p:cNvSpPr>
          <p:nvPr/>
        </p:nvSpPr>
        <p:spPr bwMode="auto">
          <a:xfrm>
            <a:off x="3830638" y="2625725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57" name="Rectangle 33"/>
          <p:cNvSpPr>
            <a:spLocks/>
          </p:cNvSpPr>
          <p:nvPr/>
        </p:nvSpPr>
        <p:spPr bwMode="auto">
          <a:xfrm>
            <a:off x="3973513" y="2649538"/>
            <a:ext cx="2589212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 charset="0"/>
              </a:rPr>
              <a:t>Packet + byte counters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rot="10800000" flipH="1">
            <a:off x="4214813" y="2374900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92A-DDA5-9648-BA9F-AC95E58AFE9C}" type="slidenum">
              <a:rPr lang="en-US"/>
              <a:pPr/>
              <a:t>23</a:t>
            </a:fld>
            <a:endParaRPr lang="en-US"/>
          </a:p>
        </p:txBody>
      </p:sp>
      <p:sp>
        <p:nvSpPr>
          <p:cNvPr id="52262" name="Rectangle 4"/>
          <p:cNvSpPr>
            <a:spLocks/>
          </p:cNvSpPr>
          <p:nvPr/>
        </p:nvSpPr>
        <p:spPr bwMode="auto">
          <a:xfrm>
            <a:off x="2157413" y="5354638"/>
            <a:ext cx="6032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63" name="Rectangle 5"/>
          <p:cNvSpPr>
            <a:spLocks/>
          </p:cNvSpPr>
          <p:nvPr/>
        </p:nvSpPr>
        <p:spPr bwMode="auto">
          <a:xfrm>
            <a:off x="2262188" y="5348288"/>
            <a:ext cx="47783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pcp</a:t>
            </a:r>
          </a:p>
        </p:txBody>
      </p:sp>
      <p:sp>
        <p:nvSpPr>
          <p:cNvPr id="52264" name="Rectangle 14"/>
          <p:cNvSpPr>
            <a:spLocks/>
          </p:cNvSpPr>
          <p:nvPr/>
        </p:nvSpPr>
        <p:spPr bwMode="auto">
          <a:xfrm>
            <a:off x="5956300" y="5354638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65" name="Rectangle 15"/>
          <p:cNvSpPr>
            <a:spLocks/>
          </p:cNvSpPr>
          <p:nvPr/>
        </p:nvSpPr>
        <p:spPr bwMode="auto">
          <a:xfrm>
            <a:off x="6119813" y="5332413"/>
            <a:ext cx="3175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ToS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Calibri" charset="0"/>
              </a:rPr>
              <a:t>Examples</a:t>
            </a:r>
          </a:p>
        </p:txBody>
      </p:sp>
      <p:sp>
        <p:nvSpPr>
          <p:cNvPr id="54274" name="Rectangle 2"/>
          <p:cNvSpPr>
            <a:spLocks/>
          </p:cNvSpPr>
          <p:nvPr/>
        </p:nvSpPr>
        <p:spPr bwMode="auto">
          <a:xfrm>
            <a:off x="563563" y="1346200"/>
            <a:ext cx="89535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Switching</a:t>
            </a:r>
          </a:p>
        </p:txBody>
      </p:sp>
      <p:sp>
        <p:nvSpPr>
          <p:cNvPr id="54275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54358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9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60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1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62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3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64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5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66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7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68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9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70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1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72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3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74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5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76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7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78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9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77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78" name="Rectangle 28"/>
          <p:cNvSpPr>
            <a:spLocks/>
          </p:cNvSpPr>
          <p:nvPr/>
        </p:nvSpPr>
        <p:spPr bwMode="auto">
          <a:xfrm>
            <a:off x="1943100" y="2525713"/>
            <a:ext cx="1135063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00:1f:..</a:t>
            </a:r>
          </a:p>
        </p:txBody>
      </p:sp>
      <p:sp>
        <p:nvSpPr>
          <p:cNvPr id="54279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0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1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2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3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4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5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6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287" name="Rectangle 37"/>
          <p:cNvSpPr>
            <a:spLocks/>
          </p:cNvSpPr>
          <p:nvPr/>
        </p:nvSpPr>
        <p:spPr bwMode="auto">
          <a:xfrm>
            <a:off x="565150" y="3070225"/>
            <a:ext cx="138906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Flow Switching</a:t>
            </a:r>
          </a:p>
        </p:txBody>
      </p:sp>
      <p:sp>
        <p:nvSpPr>
          <p:cNvPr id="54288" name="Rectangle 38"/>
          <p:cNvSpPr>
            <a:spLocks/>
          </p:cNvSpPr>
          <p:nvPr/>
        </p:nvSpPr>
        <p:spPr bwMode="auto">
          <a:xfrm>
            <a:off x="6858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port3</a:t>
            </a:r>
          </a:p>
        </p:txBody>
      </p:sp>
      <p:grpSp>
        <p:nvGrpSpPr>
          <p:cNvPr id="54289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54336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7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38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9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0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1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42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3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44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5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46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7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8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9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50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1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52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3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54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5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56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7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90" name="Rectangle 62"/>
          <p:cNvSpPr>
            <a:spLocks/>
          </p:cNvSpPr>
          <p:nvPr/>
        </p:nvSpPr>
        <p:spPr bwMode="auto">
          <a:xfrm>
            <a:off x="13462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00:20..</a:t>
            </a:r>
          </a:p>
        </p:txBody>
      </p:sp>
      <p:sp>
        <p:nvSpPr>
          <p:cNvPr id="54291" name="Rectangle 63"/>
          <p:cNvSpPr>
            <a:spLocks/>
          </p:cNvSpPr>
          <p:nvPr/>
        </p:nvSpPr>
        <p:spPr bwMode="auto">
          <a:xfrm>
            <a:off x="2039938" y="4224338"/>
            <a:ext cx="868362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00:1f..</a:t>
            </a:r>
          </a:p>
        </p:txBody>
      </p:sp>
      <p:sp>
        <p:nvSpPr>
          <p:cNvPr id="54292" name="Rectangle 64"/>
          <p:cNvSpPr>
            <a:spLocks/>
          </p:cNvSpPr>
          <p:nvPr/>
        </p:nvSpPr>
        <p:spPr bwMode="auto">
          <a:xfrm>
            <a:off x="2667000" y="42243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0800</a:t>
            </a:r>
          </a:p>
        </p:txBody>
      </p:sp>
      <p:sp>
        <p:nvSpPr>
          <p:cNvPr id="54293" name="Rectangle 65"/>
          <p:cNvSpPr>
            <a:spLocks/>
          </p:cNvSpPr>
          <p:nvPr/>
        </p:nvSpPr>
        <p:spPr bwMode="auto">
          <a:xfrm>
            <a:off x="33289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vlan1</a:t>
            </a:r>
          </a:p>
        </p:txBody>
      </p:sp>
      <p:sp>
        <p:nvSpPr>
          <p:cNvPr id="54294" name="Rectangle 66"/>
          <p:cNvSpPr>
            <a:spLocks/>
          </p:cNvSpPr>
          <p:nvPr/>
        </p:nvSpPr>
        <p:spPr bwMode="auto">
          <a:xfrm>
            <a:off x="39893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1.2.3.4</a:t>
            </a:r>
          </a:p>
        </p:txBody>
      </p:sp>
      <p:sp>
        <p:nvSpPr>
          <p:cNvPr id="54295" name="Rectangle 67"/>
          <p:cNvSpPr>
            <a:spLocks/>
          </p:cNvSpPr>
          <p:nvPr/>
        </p:nvSpPr>
        <p:spPr bwMode="auto">
          <a:xfrm>
            <a:off x="46863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5.6.7.8</a:t>
            </a:r>
          </a:p>
        </p:txBody>
      </p:sp>
      <p:sp>
        <p:nvSpPr>
          <p:cNvPr id="54296" name="Rectangle 68"/>
          <p:cNvSpPr>
            <a:spLocks/>
          </p:cNvSpPr>
          <p:nvPr/>
        </p:nvSpPr>
        <p:spPr bwMode="auto">
          <a:xfrm>
            <a:off x="5548313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4</a:t>
            </a:r>
          </a:p>
        </p:txBody>
      </p:sp>
      <p:sp>
        <p:nvSpPr>
          <p:cNvPr id="54297" name="Rectangle 69"/>
          <p:cNvSpPr>
            <a:spLocks/>
          </p:cNvSpPr>
          <p:nvPr/>
        </p:nvSpPr>
        <p:spPr bwMode="auto">
          <a:xfrm>
            <a:off x="5980113" y="42243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17264</a:t>
            </a:r>
          </a:p>
        </p:txBody>
      </p:sp>
      <p:sp>
        <p:nvSpPr>
          <p:cNvPr id="54298" name="Rectangle 70"/>
          <p:cNvSpPr>
            <a:spLocks/>
          </p:cNvSpPr>
          <p:nvPr/>
        </p:nvSpPr>
        <p:spPr bwMode="auto">
          <a:xfrm>
            <a:off x="66421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80</a:t>
            </a:r>
          </a:p>
        </p:txBody>
      </p:sp>
      <p:sp>
        <p:nvSpPr>
          <p:cNvPr id="54299" name="Rectangle 71"/>
          <p:cNvSpPr>
            <a:spLocks/>
          </p:cNvSpPr>
          <p:nvPr/>
        </p:nvSpPr>
        <p:spPr bwMode="auto">
          <a:xfrm>
            <a:off x="7400925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300" name="Rectangle 72"/>
          <p:cNvSpPr>
            <a:spLocks/>
          </p:cNvSpPr>
          <p:nvPr/>
        </p:nvSpPr>
        <p:spPr bwMode="auto">
          <a:xfrm>
            <a:off x="561975" y="4730750"/>
            <a:ext cx="72866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Firewall</a:t>
            </a:r>
          </a:p>
        </p:txBody>
      </p:sp>
      <p:sp>
        <p:nvSpPr>
          <p:cNvPr id="54301" name="Rectangle 73"/>
          <p:cNvSpPr>
            <a:spLocks/>
          </p:cNvSpPr>
          <p:nvPr/>
        </p:nvSpPr>
        <p:spPr bwMode="auto">
          <a:xfrm>
            <a:off x="6858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54302" name="Group 74"/>
          <p:cNvGrpSpPr>
            <a:grpSpLocks/>
          </p:cNvGrpSpPr>
          <p:nvPr/>
        </p:nvGrpSpPr>
        <p:grpSpPr bwMode="auto">
          <a:xfrm>
            <a:off x="687388" y="5272088"/>
            <a:ext cx="7483475" cy="571500"/>
            <a:chOff x="0" y="0"/>
            <a:chExt cx="6704" cy="512"/>
          </a:xfrm>
        </p:grpSpPr>
        <p:sp>
          <p:nvSpPr>
            <p:cNvPr id="54314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5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16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7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18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9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0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1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22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3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24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5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26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7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8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9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30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1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32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3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34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5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303" name="Rectangle 97"/>
          <p:cNvSpPr>
            <a:spLocks/>
          </p:cNvSpPr>
          <p:nvPr/>
        </p:nvSpPr>
        <p:spPr bwMode="auto">
          <a:xfrm>
            <a:off x="13462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4" name="Rectangle 98"/>
          <p:cNvSpPr>
            <a:spLocks/>
          </p:cNvSpPr>
          <p:nvPr/>
        </p:nvSpPr>
        <p:spPr bwMode="auto">
          <a:xfrm>
            <a:off x="1774825" y="5938838"/>
            <a:ext cx="1133475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5" name="Rectangle 99"/>
          <p:cNvSpPr>
            <a:spLocks/>
          </p:cNvSpPr>
          <p:nvPr/>
        </p:nvSpPr>
        <p:spPr bwMode="auto">
          <a:xfrm>
            <a:off x="2667000" y="59388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6" name="Rectangle 100"/>
          <p:cNvSpPr>
            <a:spLocks/>
          </p:cNvSpPr>
          <p:nvPr/>
        </p:nvSpPr>
        <p:spPr bwMode="auto">
          <a:xfrm>
            <a:off x="33289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7" name="Rectangle 101"/>
          <p:cNvSpPr>
            <a:spLocks/>
          </p:cNvSpPr>
          <p:nvPr/>
        </p:nvSpPr>
        <p:spPr bwMode="auto">
          <a:xfrm>
            <a:off x="39893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8" name="Rectangle 102"/>
          <p:cNvSpPr>
            <a:spLocks/>
          </p:cNvSpPr>
          <p:nvPr/>
        </p:nvSpPr>
        <p:spPr bwMode="auto">
          <a:xfrm>
            <a:off x="46497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9" name="Rectangle 103"/>
          <p:cNvSpPr>
            <a:spLocks/>
          </p:cNvSpPr>
          <p:nvPr/>
        </p:nvSpPr>
        <p:spPr bwMode="auto">
          <a:xfrm>
            <a:off x="5319713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0" name="Rectangle 104"/>
          <p:cNvSpPr>
            <a:spLocks/>
          </p:cNvSpPr>
          <p:nvPr/>
        </p:nvSpPr>
        <p:spPr bwMode="auto">
          <a:xfrm>
            <a:off x="5980113" y="59388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1" name="Rectangle 105"/>
          <p:cNvSpPr>
            <a:spLocks/>
          </p:cNvSpPr>
          <p:nvPr/>
        </p:nvSpPr>
        <p:spPr bwMode="auto">
          <a:xfrm>
            <a:off x="66421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22</a:t>
            </a:r>
          </a:p>
        </p:txBody>
      </p:sp>
      <p:sp>
        <p:nvSpPr>
          <p:cNvPr id="54312" name="Rectangle 106"/>
          <p:cNvSpPr>
            <a:spLocks/>
          </p:cNvSpPr>
          <p:nvPr/>
        </p:nvSpPr>
        <p:spPr bwMode="auto">
          <a:xfrm>
            <a:off x="7400925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drop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2474-3378-8149-8985-5B5B80B63004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Calibri" charset="0"/>
              </a:rPr>
              <a:t>Examples</a:t>
            </a:r>
          </a:p>
        </p:txBody>
      </p:sp>
      <p:sp>
        <p:nvSpPr>
          <p:cNvPr id="56322" name="Rectangle 2"/>
          <p:cNvSpPr>
            <a:spLocks/>
          </p:cNvSpPr>
          <p:nvPr/>
        </p:nvSpPr>
        <p:spPr bwMode="auto">
          <a:xfrm>
            <a:off x="563563" y="1346200"/>
            <a:ext cx="7223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Routing</a:t>
            </a:r>
          </a:p>
        </p:txBody>
      </p:sp>
      <p:sp>
        <p:nvSpPr>
          <p:cNvPr id="56323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56371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2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6373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4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75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6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77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8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6379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0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6381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2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83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4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85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6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6387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8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6389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90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6391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92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6325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6" name="Rectangle 28"/>
          <p:cNvSpPr>
            <a:spLocks/>
          </p:cNvSpPr>
          <p:nvPr/>
        </p:nvSpPr>
        <p:spPr bwMode="auto">
          <a:xfrm>
            <a:off x="1774825" y="2546350"/>
            <a:ext cx="1133475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7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8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9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0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5.6.7.8</a:t>
            </a:r>
          </a:p>
        </p:txBody>
      </p:sp>
      <p:sp>
        <p:nvSpPr>
          <p:cNvPr id="56331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2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3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4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6335" name="Rectangle 37"/>
          <p:cNvSpPr>
            <a:spLocks/>
          </p:cNvSpPr>
          <p:nvPr/>
        </p:nvSpPr>
        <p:spPr bwMode="auto">
          <a:xfrm>
            <a:off x="565150" y="3070225"/>
            <a:ext cx="145415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VLAN Switching</a:t>
            </a:r>
          </a:p>
        </p:txBody>
      </p:sp>
      <p:sp>
        <p:nvSpPr>
          <p:cNvPr id="56336" name="Rectangle 38"/>
          <p:cNvSpPr>
            <a:spLocks/>
          </p:cNvSpPr>
          <p:nvPr/>
        </p:nvSpPr>
        <p:spPr bwMode="auto">
          <a:xfrm>
            <a:off x="6858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56337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56349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0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6351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2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53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4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55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6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6357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8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6359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0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61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2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63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4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6365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6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6367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8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6369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0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6338" name="Rectangle 62"/>
          <p:cNvSpPr>
            <a:spLocks/>
          </p:cNvSpPr>
          <p:nvPr/>
        </p:nvSpPr>
        <p:spPr bwMode="auto">
          <a:xfrm>
            <a:off x="13462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9" name="Rectangle 64"/>
          <p:cNvSpPr>
            <a:spLocks/>
          </p:cNvSpPr>
          <p:nvPr/>
        </p:nvSpPr>
        <p:spPr bwMode="auto">
          <a:xfrm>
            <a:off x="2667000" y="4386263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0" name="Rectangle 65"/>
          <p:cNvSpPr>
            <a:spLocks/>
          </p:cNvSpPr>
          <p:nvPr/>
        </p:nvSpPr>
        <p:spPr bwMode="auto">
          <a:xfrm>
            <a:off x="3311525" y="434181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vlan1</a:t>
            </a:r>
          </a:p>
        </p:txBody>
      </p:sp>
      <p:sp>
        <p:nvSpPr>
          <p:cNvPr id="56341" name="Rectangle 66"/>
          <p:cNvSpPr>
            <a:spLocks/>
          </p:cNvSpPr>
          <p:nvPr/>
        </p:nvSpPr>
        <p:spPr bwMode="auto">
          <a:xfrm>
            <a:off x="3989388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2" name="Rectangle 67"/>
          <p:cNvSpPr>
            <a:spLocks/>
          </p:cNvSpPr>
          <p:nvPr/>
        </p:nvSpPr>
        <p:spPr bwMode="auto">
          <a:xfrm>
            <a:off x="46863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3" name="Rectangle 68"/>
          <p:cNvSpPr>
            <a:spLocks/>
          </p:cNvSpPr>
          <p:nvPr/>
        </p:nvSpPr>
        <p:spPr bwMode="auto">
          <a:xfrm>
            <a:off x="5319713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4" name="Rectangle 69"/>
          <p:cNvSpPr>
            <a:spLocks/>
          </p:cNvSpPr>
          <p:nvPr/>
        </p:nvSpPr>
        <p:spPr bwMode="auto">
          <a:xfrm>
            <a:off x="5980113" y="4386263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5" name="Rectangle 70"/>
          <p:cNvSpPr>
            <a:spLocks/>
          </p:cNvSpPr>
          <p:nvPr/>
        </p:nvSpPr>
        <p:spPr bwMode="auto">
          <a:xfrm>
            <a:off x="66421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6" name="Rectangle 71"/>
          <p:cNvSpPr>
            <a:spLocks/>
          </p:cNvSpPr>
          <p:nvPr/>
        </p:nvSpPr>
        <p:spPr bwMode="auto">
          <a:xfrm>
            <a:off x="7400925" y="4054475"/>
            <a:ext cx="6604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port6, </a:t>
            </a:r>
          </a:p>
          <a:p>
            <a:r>
              <a:rPr lang="en-US" sz="1700">
                <a:latin typeface="Calibri" charset="0"/>
              </a:rPr>
              <a:t>port7,</a:t>
            </a:r>
          </a:p>
          <a:p>
            <a:r>
              <a:rPr lang="en-US" sz="1700">
                <a:latin typeface="Calibri" charset="0"/>
              </a:rPr>
              <a:t>port9</a:t>
            </a:r>
          </a:p>
        </p:txBody>
      </p:sp>
      <p:sp>
        <p:nvSpPr>
          <p:cNvPr id="56347" name="Rectangle 63"/>
          <p:cNvSpPr>
            <a:spLocks/>
          </p:cNvSpPr>
          <p:nvPr/>
        </p:nvSpPr>
        <p:spPr bwMode="auto">
          <a:xfrm>
            <a:off x="1939925" y="4351338"/>
            <a:ext cx="868363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00:1f..</a:t>
            </a: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6F8F0-2A71-C841-AB51-1D07D27389F8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/>
          </p:cNvSpPr>
          <p:nvPr/>
        </p:nvSpPr>
        <p:spPr bwMode="auto">
          <a:xfrm>
            <a:off x="4651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23838"/>
            <a:ext cx="7805737" cy="12223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300" dirty="0">
                <a:latin typeface="Calibri" charset="0"/>
              </a:rPr>
              <a:t>Centralized </a:t>
            </a:r>
            <a:r>
              <a:rPr lang="en-US" sz="4300" dirty="0" err="1">
                <a:latin typeface="Calibri" charset="0"/>
              </a:rPr>
              <a:t>vs</a:t>
            </a:r>
            <a:r>
              <a:rPr lang="en-US" sz="4300" dirty="0">
                <a:latin typeface="Calibri" charset="0"/>
              </a:rPr>
              <a:t> Distributed Control</a:t>
            </a:r>
            <a:r>
              <a:rPr lang="en-US" sz="4300" dirty="0" smtClean="0">
                <a:latin typeface="Calibri" charset="0"/>
              </a:rPr>
              <a:t/>
            </a:r>
            <a:br>
              <a:rPr lang="en-US" sz="4300" dirty="0" smtClean="0">
                <a:latin typeface="Calibri" charset="0"/>
              </a:rPr>
            </a:br>
            <a:r>
              <a:rPr lang="en-US" sz="2000" dirty="0" smtClean="0">
                <a:solidFill>
                  <a:srgbClr val="163F88"/>
                </a:solidFill>
                <a:latin typeface="Calibri" charset="0"/>
              </a:rPr>
              <a:t>Anything in this spectrum is possible </a:t>
            </a:r>
            <a:r>
              <a:rPr lang="en-US" sz="2000" dirty="0">
                <a:solidFill>
                  <a:srgbClr val="163F88"/>
                </a:solidFill>
                <a:latin typeface="Calibri" charset="0"/>
              </a:rPr>
              <a:t>with </a:t>
            </a:r>
            <a:r>
              <a:rPr lang="en-US" sz="2000" dirty="0" err="1">
                <a:solidFill>
                  <a:srgbClr val="163F88"/>
                </a:solidFill>
                <a:latin typeface="Calibri" charset="0"/>
              </a:rPr>
              <a:t>OpenFlow</a:t>
            </a:r>
            <a:endParaRPr lang="en-US" sz="2000" dirty="0">
              <a:solidFill>
                <a:srgbClr val="163F88"/>
              </a:solidFill>
              <a:latin typeface="Calibri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050" y="1770063"/>
            <a:ext cx="3759200" cy="5540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700" dirty="0">
                <a:solidFill>
                  <a:srgbClr val="000000"/>
                </a:solidFill>
              </a:rPr>
              <a:t>Centralized Control</a:t>
            </a:r>
          </a:p>
        </p:txBody>
      </p:sp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1027113" y="3429000"/>
            <a:ext cx="1358900" cy="465138"/>
            <a:chOff x="0" y="0"/>
            <a:chExt cx="1217" cy="416"/>
          </a:xfrm>
        </p:grpSpPr>
        <p:sp>
          <p:nvSpPr>
            <p:cNvPr id="58418" name="AutoShape 5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19" name="Rectangle 6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20" name="Picture 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73" name="Group 8"/>
          <p:cNvGrpSpPr>
            <a:grpSpLocks/>
          </p:cNvGrpSpPr>
          <p:nvPr/>
        </p:nvGrpSpPr>
        <p:grpSpPr bwMode="auto">
          <a:xfrm>
            <a:off x="1795463" y="5589588"/>
            <a:ext cx="1357312" cy="465137"/>
            <a:chOff x="0" y="0"/>
            <a:chExt cx="1217" cy="416"/>
          </a:xfrm>
        </p:grpSpPr>
        <p:sp>
          <p:nvSpPr>
            <p:cNvPr id="58415" name="AutoShape 9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16" name="Rectangle 10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17" name="Picture 11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74" name="Group 12"/>
          <p:cNvGrpSpPr>
            <a:grpSpLocks/>
          </p:cNvGrpSpPr>
          <p:nvPr/>
        </p:nvGrpSpPr>
        <p:grpSpPr bwMode="auto">
          <a:xfrm>
            <a:off x="758825" y="4660900"/>
            <a:ext cx="1358900" cy="465138"/>
            <a:chOff x="0" y="0"/>
            <a:chExt cx="1217" cy="416"/>
          </a:xfrm>
        </p:grpSpPr>
        <p:sp>
          <p:nvSpPr>
            <p:cNvPr id="58412" name="AutoShape 13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13" name="Rectangle 14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14" name="Picture 1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75" name="Group 16"/>
          <p:cNvGrpSpPr>
            <a:grpSpLocks/>
          </p:cNvGrpSpPr>
          <p:nvPr/>
        </p:nvGrpSpPr>
        <p:grpSpPr bwMode="auto">
          <a:xfrm>
            <a:off x="3044825" y="2759075"/>
            <a:ext cx="911225" cy="911225"/>
            <a:chOff x="0" y="0"/>
            <a:chExt cx="816" cy="816"/>
          </a:xfrm>
        </p:grpSpPr>
        <p:pic>
          <p:nvPicPr>
            <p:cNvPr id="58411" name="Picture 1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58376" name="Rectangle 18"/>
          <p:cNvSpPr>
            <a:spLocks/>
          </p:cNvSpPr>
          <p:nvPr/>
        </p:nvSpPr>
        <p:spPr bwMode="auto">
          <a:xfrm>
            <a:off x="2952750" y="2428875"/>
            <a:ext cx="93821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Controller</a:t>
            </a:r>
          </a:p>
        </p:txBody>
      </p:sp>
      <p:sp>
        <p:nvSpPr>
          <p:cNvPr id="58377" name="Line 19"/>
          <p:cNvSpPr>
            <a:spLocks noChangeShapeType="1"/>
          </p:cNvSpPr>
          <p:nvPr/>
        </p:nvSpPr>
        <p:spPr bwMode="auto">
          <a:xfrm flipH="1">
            <a:off x="2390775" y="3328988"/>
            <a:ext cx="739775" cy="330200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8" name="Line 20"/>
          <p:cNvSpPr>
            <a:spLocks noChangeShapeType="1"/>
          </p:cNvSpPr>
          <p:nvPr/>
        </p:nvSpPr>
        <p:spPr bwMode="auto">
          <a:xfrm flipH="1">
            <a:off x="2125663" y="3603625"/>
            <a:ext cx="1095375" cy="1290638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9" name="Line 21"/>
          <p:cNvSpPr>
            <a:spLocks noChangeShapeType="1"/>
          </p:cNvSpPr>
          <p:nvPr/>
        </p:nvSpPr>
        <p:spPr bwMode="auto">
          <a:xfrm flipH="1">
            <a:off x="2976563" y="3678238"/>
            <a:ext cx="409575" cy="1836737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0" name="Line 22"/>
          <p:cNvSpPr>
            <a:spLocks noChangeShapeType="1"/>
          </p:cNvSpPr>
          <p:nvPr/>
        </p:nvSpPr>
        <p:spPr bwMode="auto">
          <a:xfrm flipH="1">
            <a:off x="1357313" y="3902075"/>
            <a:ext cx="42862" cy="758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1" name="Line 23"/>
          <p:cNvSpPr>
            <a:spLocks noChangeShapeType="1"/>
          </p:cNvSpPr>
          <p:nvPr/>
        </p:nvSpPr>
        <p:spPr bwMode="auto">
          <a:xfrm>
            <a:off x="2003425" y="3911600"/>
            <a:ext cx="673100" cy="160655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44" name="Rectangle 24"/>
          <p:cNvSpPr>
            <a:spLocks/>
          </p:cNvSpPr>
          <p:nvPr/>
        </p:nvSpPr>
        <p:spPr bwMode="auto">
          <a:xfrm>
            <a:off x="47958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8383" name="Rectangle 25"/>
          <p:cNvSpPr>
            <a:spLocks/>
          </p:cNvSpPr>
          <p:nvPr/>
        </p:nvSpPr>
        <p:spPr bwMode="auto">
          <a:xfrm>
            <a:off x="4857750" y="1785938"/>
            <a:ext cx="3759200" cy="527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spcBef>
                <a:spcPts val="1688"/>
              </a:spcBef>
            </a:pPr>
            <a:r>
              <a:rPr lang="en-US" sz="2700">
                <a:latin typeface="Calibri" charset="0"/>
              </a:rPr>
              <a:t>Distributed Control</a:t>
            </a:r>
          </a:p>
        </p:txBody>
      </p:sp>
      <p:grpSp>
        <p:nvGrpSpPr>
          <p:cNvPr id="58384" name="Group 26"/>
          <p:cNvGrpSpPr>
            <a:grpSpLocks/>
          </p:cNvGrpSpPr>
          <p:nvPr/>
        </p:nvGrpSpPr>
        <p:grpSpPr bwMode="auto">
          <a:xfrm>
            <a:off x="5357813" y="3429000"/>
            <a:ext cx="1358900" cy="465138"/>
            <a:chOff x="0" y="0"/>
            <a:chExt cx="1217" cy="416"/>
          </a:xfrm>
        </p:grpSpPr>
        <p:sp>
          <p:nvSpPr>
            <p:cNvPr id="58408" name="AutoShape 27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09" name="Rectangle 28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10" name="Picture 2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85" name="Group 30"/>
          <p:cNvGrpSpPr>
            <a:grpSpLocks/>
          </p:cNvGrpSpPr>
          <p:nvPr/>
        </p:nvGrpSpPr>
        <p:grpSpPr bwMode="auto">
          <a:xfrm>
            <a:off x="6126163" y="5589588"/>
            <a:ext cx="1357312" cy="465137"/>
            <a:chOff x="0" y="0"/>
            <a:chExt cx="1217" cy="416"/>
          </a:xfrm>
        </p:grpSpPr>
        <p:sp>
          <p:nvSpPr>
            <p:cNvPr id="58405" name="AutoShape 31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06" name="Rectangle 32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07" name="Picture 3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86" name="Group 34"/>
          <p:cNvGrpSpPr>
            <a:grpSpLocks/>
          </p:cNvGrpSpPr>
          <p:nvPr/>
        </p:nvGrpSpPr>
        <p:grpSpPr bwMode="auto">
          <a:xfrm>
            <a:off x="5089525" y="4660900"/>
            <a:ext cx="1358900" cy="465138"/>
            <a:chOff x="0" y="0"/>
            <a:chExt cx="1217" cy="416"/>
          </a:xfrm>
        </p:grpSpPr>
        <p:sp>
          <p:nvSpPr>
            <p:cNvPr id="58402" name="AutoShape 35"/>
            <p:cNvSpPr>
              <a:spLocks/>
            </p:cNvSpPr>
            <p:nvPr/>
          </p:nvSpPr>
          <p:spPr bwMode="auto">
            <a:xfrm>
              <a:off x="0" y="0"/>
              <a:ext cx="1176" cy="416"/>
            </a:xfrm>
            <a:prstGeom prst="roundRect">
              <a:avLst>
                <a:gd name="adj" fmla="val 14940"/>
              </a:avLst>
            </a:prstGeom>
            <a:solidFill>
              <a:srgbClr val="BBE0E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403" name="Rectangle 36"/>
            <p:cNvSpPr>
              <a:spLocks/>
            </p:cNvSpPr>
            <p:nvPr/>
          </p:nvSpPr>
          <p:spPr bwMode="auto">
            <a:xfrm>
              <a:off x="353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rgbClr val="163F88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58404" name="Picture 3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" y="34"/>
              <a:ext cx="376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8387" name="Group 38"/>
          <p:cNvGrpSpPr>
            <a:grpSpLocks/>
          </p:cNvGrpSpPr>
          <p:nvPr/>
        </p:nvGrpSpPr>
        <p:grpSpPr bwMode="auto">
          <a:xfrm>
            <a:off x="6126163" y="2643188"/>
            <a:ext cx="677862" cy="669925"/>
            <a:chOff x="0" y="0"/>
            <a:chExt cx="608" cy="600"/>
          </a:xfrm>
        </p:grpSpPr>
        <p:pic>
          <p:nvPicPr>
            <p:cNvPr id="58401" name="Picture 3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608" cy="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58388" name="Rectangle 40"/>
          <p:cNvSpPr>
            <a:spLocks/>
          </p:cNvSpPr>
          <p:nvPr/>
        </p:nvSpPr>
        <p:spPr bwMode="auto">
          <a:xfrm>
            <a:off x="5980113" y="2376488"/>
            <a:ext cx="784225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Calibri" charset="0"/>
              </a:rPr>
              <a:t>Controller</a:t>
            </a:r>
          </a:p>
        </p:txBody>
      </p:sp>
      <p:sp>
        <p:nvSpPr>
          <p:cNvPr id="58389" name="Line 41"/>
          <p:cNvSpPr>
            <a:spLocks noChangeShapeType="1"/>
          </p:cNvSpPr>
          <p:nvPr/>
        </p:nvSpPr>
        <p:spPr bwMode="auto">
          <a:xfrm flipH="1">
            <a:off x="6045200" y="3205163"/>
            <a:ext cx="185738" cy="192087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0" name="Line 42"/>
          <p:cNvSpPr>
            <a:spLocks noChangeShapeType="1"/>
          </p:cNvSpPr>
          <p:nvPr/>
        </p:nvSpPr>
        <p:spPr bwMode="auto">
          <a:xfrm flipH="1">
            <a:off x="5688013" y="3902075"/>
            <a:ext cx="42862" cy="758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1" name="Line 43"/>
          <p:cNvSpPr>
            <a:spLocks noChangeShapeType="1"/>
          </p:cNvSpPr>
          <p:nvPr/>
        </p:nvSpPr>
        <p:spPr bwMode="auto">
          <a:xfrm>
            <a:off x="6330950" y="3911600"/>
            <a:ext cx="671513" cy="160655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2" name="Rectangle 44"/>
          <p:cNvSpPr>
            <a:spLocks/>
          </p:cNvSpPr>
          <p:nvPr/>
        </p:nvSpPr>
        <p:spPr bwMode="auto">
          <a:xfrm>
            <a:off x="6751638" y="3817938"/>
            <a:ext cx="782637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Calibri" charset="0"/>
              </a:rPr>
              <a:t>Controller</a:t>
            </a:r>
          </a:p>
        </p:txBody>
      </p:sp>
      <p:sp>
        <p:nvSpPr>
          <p:cNvPr id="58393" name="Line 45"/>
          <p:cNvSpPr>
            <a:spLocks noChangeShapeType="1"/>
          </p:cNvSpPr>
          <p:nvPr/>
        </p:nvSpPr>
        <p:spPr bwMode="auto">
          <a:xfrm flipH="1">
            <a:off x="6426200" y="4430713"/>
            <a:ext cx="623888" cy="414337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394" name="Group 46"/>
          <p:cNvGrpSpPr>
            <a:grpSpLocks/>
          </p:cNvGrpSpPr>
          <p:nvPr/>
        </p:nvGrpSpPr>
        <p:grpSpPr bwMode="auto">
          <a:xfrm>
            <a:off x="7697788" y="5000625"/>
            <a:ext cx="677862" cy="669925"/>
            <a:chOff x="0" y="0"/>
            <a:chExt cx="608" cy="600"/>
          </a:xfrm>
        </p:grpSpPr>
        <p:pic>
          <p:nvPicPr>
            <p:cNvPr id="58400" name="Picture 4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608" cy="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58395" name="Rectangle 48"/>
          <p:cNvSpPr>
            <a:spLocks/>
          </p:cNvSpPr>
          <p:nvPr/>
        </p:nvSpPr>
        <p:spPr bwMode="auto">
          <a:xfrm>
            <a:off x="7554913" y="4737100"/>
            <a:ext cx="784225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Calibri" charset="0"/>
              </a:rPr>
              <a:t>Controller</a:t>
            </a:r>
          </a:p>
        </p:txBody>
      </p:sp>
      <p:sp>
        <p:nvSpPr>
          <p:cNvPr id="58396" name="Line 49"/>
          <p:cNvSpPr>
            <a:spLocks noChangeShapeType="1"/>
          </p:cNvSpPr>
          <p:nvPr/>
        </p:nvSpPr>
        <p:spPr bwMode="auto">
          <a:xfrm flipH="1">
            <a:off x="7481888" y="5562600"/>
            <a:ext cx="319087" cy="257175"/>
          </a:xfrm>
          <a:prstGeom prst="line">
            <a:avLst/>
          </a:prstGeom>
          <a:noFill/>
          <a:ln w="38100" cap="rnd">
            <a:solidFill>
              <a:srgbClr val="FF6633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397" name="Group 50"/>
          <p:cNvGrpSpPr>
            <a:grpSpLocks/>
          </p:cNvGrpSpPr>
          <p:nvPr/>
        </p:nvGrpSpPr>
        <p:grpSpPr bwMode="auto">
          <a:xfrm>
            <a:off x="6911975" y="4054475"/>
            <a:ext cx="677863" cy="669925"/>
            <a:chOff x="0" y="0"/>
            <a:chExt cx="608" cy="600"/>
          </a:xfrm>
        </p:grpSpPr>
        <p:pic>
          <p:nvPicPr>
            <p:cNvPr id="58399" name="Picture 5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608" cy="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1C961-24FC-A743-9284-4CA4B09B0B33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/>
          </p:cNvSpPr>
          <p:nvPr/>
        </p:nvSpPr>
        <p:spPr bwMode="auto">
          <a:xfrm>
            <a:off x="4651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23838"/>
            <a:ext cx="7805737" cy="1222375"/>
          </a:xfrm>
        </p:spPr>
        <p:txBody>
          <a:bodyPr/>
          <a:lstStyle/>
          <a:p>
            <a:pPr eaLnBrk="1" hangingPunct="1"/>
            <a:r>
              <a:rPr lang="en-US" sz="4100" dirty="0">
                <a:latin typeface="Calibri" charset="0"/>
              </a:rPr>
              <a:t>Flow Routing vs. Aggregation</a:t>
            </a:r>
            <a:r>
              <a:rPr lang="en-US" sz="4100" dirty="0" smtClean="0">
                <a:latin typeface="Calibri" charset="0"/>
              </a:rPr>
              <a:t/>
            </a:r>
            <a:br>
              <a:rPr lang="en-US" sz="4100" dirty="0" smtClean="0">
                <a:latin typeface="Calibri" charset="0"/>
              </a:rPr>
            </a:br>
            <a:r>
              <a:rPr lang="en-US" sz="2200" dirty="0" smtClean="0">
                <a:solidFill>
                  <a:srgbClr val="163F88"/>
                </a:solidFill>
                <a:latin typeface="Calibri" charset="0"/>
              </a:rPr>
              <a:t>Anything in this spectrum is possible </a:t>
            </a:r>
            <a:r>
              <a:rPr lang="en-US" sz="2200" dirty="0">
                <a:solidFill>
                  <a:srgbClr val="163F88"/>
                </a:solidFill>
                <a:latin typeface="Calibri" charset="0"/>
              </a:rPr>
              <a:t>with </a:t>
            </a:r>
            <a:r>
              <a:rPr lang="en-US" sz="2200" dirty="0" err="1">
                <a:solidFill>
                  <a:srgbClr val="163F88"/>
                </a:solidFill>
                <a:latin typeface="Calibri" charset="0"/>
              </a:rPr>
              <a:t>OpenFlow</a:t>
            </a:r>
            <a:endParaRPr lang="en-US" sz="2200" dirty="0">
              <a:solidFill>
                <a:srgbClr val="163F88"/>
              </a:solidFill>
              <a:latin typeface="Calibri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8" y="1911350"/>
            <a:ext cx="3581400" cy="4365625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</a:rPr>
              <a:t>Flow-Based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Every flow is individually set up by controller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Exact-match flow entries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Flow table contains one entry per flow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Good for fine grain control, e.g. campus networks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7958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4929188" y="1911350"/>
            <a:ext cx="3581400" cy="43656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Gill Sans" charset="0"/>
                <a:cs typeface="Gill Sans" charset="0"/>
              </a:rPr>
              <a:t>  Aggregated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>
              <a:latin typeface="+mn-lt"/>
              <a:ea typeface="Gill Sans" charset="0"/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One flow entry covers large groups of flows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Wildcard flow entries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Flow table contains one entry per category of flows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Good for large number of flows, e.g. backbone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69A2-05F2-6E4D-BA6E-E6502AA27E81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/>
          </p:cNvSpPr>
          <p:nvPr/>
        </p:nvSpPr>
        <p:spPr bwMode="auto">
          <a:xfrm>
            <a:off x="4651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223838"/>
            <a:ext cx="7805737" cy="12223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700" dirty="0">
                <a:latin typeface="Calibri" charset="0"/>
              </a:rPr>
              <a:t>Reactive vs. Proactive (pre-populated)</a:t>
            </a:r>
            <a:r>
              <a:rPr lang="en-US" sz="3700" dirty="0" smtClean="0">
                <a:latin typeface="Calibri" charset="0"/>
              </a:rPr>
              <a:t/>
            </a:r>
            <a:br>
              <a:rPr lang="en-US" sz="3700" dirty="0" smtClean="0">
                <a:latin typeface="Calibri" charset="0"/>
              </a:rPr>
            </a:br>
            <a:r>
              <a:rPr lang="en-US" sz="2400" dirty="0" smtClean="0">
                <a:solidFill>
                  <a:srgbClr val="163F88"/>
                </a:solidFill>
                <a:latin typeface="Calibri" charset="0"/>
              </a:rPr>
              <a:t>Anything in this spectrum is possible </a:t>
            </a:r>
            <a:r>
              <a:rPr lang="en-US" sz="2400" dirty="0">
                <a:solidFill>
                  <a:srgbClr val="163F88"/>
                </a:solidFill>
                <a:latin typeface="Calibri" charset="0"/>
              </a:rPr>
              <a:t>with </a:t>
            </a:r>
            <a:r>
              <a:rPr lang="en-US" sz="2400" dirty="0" err="1">
                <a:solidFill>
                  <a:srgbClr val="163F88"/>
                </a:solidFill>
                <a:latin typeface="Calibri" charset="0"/>
              </a:rPr>
              <a:t>OpenFlow</a:t>
            </a:r>
            <a:endParaRPr lang="en-US" sz="2000" dirty="0">
              <a:solidFill>
                <a:srgbClr val="163F88"/>
              </a:solidFill>
              <a:latin typeface="Calibri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8" y="1911350"/>
            <a:ext cx="3581400" cy="4365625"/>
          </a:xfrm>
        </p:spPr>
        <p:txBody>
          <a:bodyPr/>
          <a:lstStyle/>
          <a:p>
            <a:pPr eaLnBrk="1" hangingPunct="1">
              <a:spcBef>
                <a:spcPct val="0"/>
              </a:spcBef>
              <a:buSzPct val="125000"/>
              <a:buFont typeface="Arial" charset="0"/>
              <a:buNone/>
            </a:pPr>
            <a:r>
              <a:rPr lang="en-US" sz="2800" dirty="0">
                <a:solidFill>
                  <a:schemeClr val="tx1"/>
                </a:solidFill>
              </a:rPr>
              <a:t>Reactive</a:t>
            </a:r>
          </a:p>
          <a:p>
            <a:pPr eaLnBrk="1" hangingPunct="1">
              <a:spcBef>
                <a:spcPct val="0"/>
              </a:spcBef>
              <a:buSzPct val="125000"/>
              <a:buFont typeface="Arial" charset="0"/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First packet of flow triggers controller to insert flow entries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Efficient use of flow table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Every flow incurs small additional flow setup time</a:t>
            </a:r>
          </a:p>
          <a:p>
            <a:pPr eaLnBrk="1" hangingPunct="1">
              <a:spcBef>
                <a:spcPct val="0"/>
              </a:spcBef>
              <a:buSzPct val="125000"/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If control connection lost, switch has limited utility</a:t>
            </a:r>
          </a:p>
        </p:txBody>
      </p:sp>
      <p:sp>
        <p:nvSpPr>
          <p:cNvPr id="58372" name="Rectangle 4"/>
          <p:cNvSpPr>
            <a:spLocks/>
          </p:cNvSpPr>
          <p:nvPr/>
        </p:nvSpPr>
        <p:spPr bwMode="auto">
          <a:xfrm>
            <a:off x="4795838" y="1785938"/>
            <a:ext cx="3892550" cy="4572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8373" name="Rectangle 5"/>
          <p:cNvSpPr>
            <a:spLocks/>
          </p:cNvSpPr>
          <p:nvPr/>
        </p:nvSpPr>
        <p:spPr bwMode="auto">
          <a:xfrm>
            <a:off x="4929188" y="1911350"/>
            <a:ext cx="3581400" cy="43656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n-lt"/>
                <a:ea typeface="Gill Sans" charset="0"/>
                <a:cs typeface="Gill Sans" charset="0"/>
              </a:rPr>
              <a:t>Proactive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SzPct val="125000"/>
              <a:buFontTx/>
              <a:buChar char="•"/>
              <a:defRPr/>
            </a:pPr>
            <a:endParaRPr lang="en-US" sz="2200" dirty="0">
              <a:latin typeface="+mn-lt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Controller pre-populates flow table in switch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Zero additional flow setup time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Loss of control connection does not disrupt traffic</a:t>
            </a: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en-US" sz="2200" dirty="0">
                <a:latin typeface="+mn-lt"/>
                <a:ea typeface="Gill Sans" charset="0"/>
                <a:cs typeface="Gill Sans" charset="0"/>
              </a:rPr>
              <a:t>Essentially requires aggregated (wildcard)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EC36-3843-7C48-B167-9B7D380D4EA3}" type="slidenum">
              <a:rPr lang="en-US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434388" cy="911225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What</a:t>
            </a:r>
            <a:r>
              <a:rPr lang="en-US" sz="3600" dirty="0" smtClean="0">
                <a:latin typeface="Calibri" charset="0"/>
              </a:rPr>
              <a:t> you cannot </a:t>
            </a:r>
            <a:r>
              <a:rPr lang="en-US" sz="3600" dirty="0">
                <a:latin typeface="Calibri" charset="0"/>
              </a:rPr>
              <a:t>do with </a:t>
            </a:r>
            <a:r>
              <a:rPr lang="en-US" sz="3600" dirty="0" err="1">
                <a:latin typeface="Calibri" charset="0"/>
              </a:rPr>
              <a:t>OpenFlow</a:t>
            </a:r>
            <a:r>
              <a:rPr lang="en-US" sz="3600" dirty="0">
                <a:latin typeface="Calibri" charset="0"/>
              </a:rPr>
              <a:t> </a:t>
            </a:r>
            <a:r>
              <a:rPr lang="en-US" sz="3600" dirty="0" smtClean="0">
                <a:latin typeface="Calibri" charset="0"/>
              </a:rPr>
              <a:t>v1.0</a:t>
            </a:r>
            <a:endParaRPr lang="en-US" sz="3600" dirty="0">
              <a:latin typeface="Calibri" charset="0"/>
            </a:endParaRPr>
          </a:p>
        </p:txBody>
      </p:sp>
      <p:sp>
        <p:nvSpPr>
          <p:cNvPr id="6861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Non-flow-based (per-packet) networking</a:t>
            </a:r>
          </a:p>
          <a:p>
            <a:pPr lvl="1" eaLnBrk="1" hangingPunct="1"/>
            <a:r>
              <a:rPr lang="en-US" sz="2400" dirty="0"/>
              <a:t>ex. Per-packet next-hop selection (in wireless mesh)</a:t>
            </a:r>
          </a:p>
          <a:p>
            <a:pPr lvl="1" eaLnBrk="1" hangingPunct="1"/>
            <a:r>
              <a:rPr lang="en-US" sz="2400" dirty="0"/>
              <a:t>yes, this is a fundamental limitation</a:t>
            </a:r>
          </a:p>
          <a:p>
            <a:pPr lvl="1" eaLnBrk="1" hangingPunct="1"/>
            <a:r>
              <a:rPr lang="en-US" sz="2400" dirty="0">
                <a:solidFill>
                  <a:schemeClr val="tx2"/>
                </a:solidFill>
              </a:rPr>
              <a:t>BUT </a:t>
            </a:r>
            <a:r>
              <a:rPr lang="en-US" sz="2400" dirty="0" err="1">
                <a:solidFill>
                  <a:schemeClr val="tx2"/>
                </a:solidFill>
              </a:rPr>
              <a:t>OpenFlow</a:t>
            </a:r>
            <a:r>
              <a:rPr lang="en-US" sz="2400" dirty="0">
                <a:solidFill>
                  <a:schemeClr val="tx2"/>
                </a:solidFill>
              </a:rPr>
              <a:t> can provide the plumbing to connect these systems</a:t>
            </a:r>
          </a:p>
          <a:p>
            <a:pPr eaLnBrk="1" hangingPunct="1"/>
            <a:r>
              <a:rPr lang="en-US" sz="2800" dirty="0"/>
              <a:t>Use all tables on switch chips</a:t>
            </a:r>
          </a:p>
          <a:p>
            <a:pPr lvl="1" eaLnBrk="1" hangingPunct="1"/>
            <a:r>
              <a:rPr lang="en-US" sz="2400" dirty="0"/>
              <a:t>yes, a major limitation (cross-product issue)</a:t>
            </a:r>
          </a:p>
          <a:p>
            <a:pPr lvl="1" eaLnBrk="1" hangingPunct="1"/>
            <a:r>
              <a:rPr lang="en-US" sz="2400" dirty="0">
                <a:solidFill>
                  <a:srgbClr val="1F497D"/>
                </a:solidFill>
              </a:rPr>
              <a:t>BUT</a:t>
            </a:r>
            <a:r>
              <a:rPr lang="en-US" sz="2400" dirty="0" smtClean="0">
                <a:solidFill>
                  <a:srgbClr val="1F497D"/>
                </a:solidFill>
              </a:rPr>
              <a:t> OF </a:t>
            </a:r>
            <a:r>
              <a:rPr lang="en-US" sz="2400" dirty="0">
                <a:solidFill>
                  <a:srgbClr val="1F497D"/>
                </a:solidFill>
              </a:rPr>
              <a:t>version</a:t>
            </a:r>
            <a:r>
              <a:rPr lang="en-US" sz="2400" dirty="0" smtClean="0">
                <a:solidFill>
                  <a:srgbClr val="1F497D"/>
                </a:solidFill>
              </a:rPr>
              <a:t> 1.1 exposes these, providing a way around the cross-product state explosion</a:t>
            </a:r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3E7CD-BE98-8F41-AA67-3F35CF1FF1D8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This tutorial wouldn’t be possible without: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Experts</a:t>
            </a:r>
          </a:p>
          <a:p>
            <a:pPr lvl="1"/>
            <a:r>
              <a:rPr lang="en-US" sz="2000" dirty="0" smtClean="0"/>
              <a:t>Glen Gibb</a:t>
            </a:r>
          </a:p>
          <a:p>
            <a:pPr lvl="1"/>
            <a:r>
              <a:rPr lang="en-US" sz="2000" dirty="0" smtClean="0"/>
              <a:t>Nicholas </a:t>
            </a:r>
            <a:r>
              <a:rPr lang="en-US" sz="2000" dirty="0" err="1" smtClean="0"/>
              <a:t>Bastin</a:t>
            </a:r>
            <a:endParaRPr lang="en-US" sz="2000" dirty="0" smtClean="0"/>
          </a:p>
          <a:p>
            <a:pPr lvl="1"/>
            <a:r>
              <a:rPr lang="en-US" sz="2000" dirty="0" smtClean="0"/>
              <a:t>Ali Al-</a:t>
            </a:r>
            <a:r>
              <a:rPr lang="en-US" sz="2000" dirty="0" err="1" smtClean="0"/>
              <a:t>Shabibi</a:t>
            </a:r>
            <a:endParaRPr lang="en-US" sz="2000" dirty="0" smtClean="0"/>
          </a:p>
          <a:p>
            <a:pPr lvl="1"/>
            <a:r>
              <a:rPr lang="en-US" sz="2000" dirty="0" smtClean="0"/>
              <a:t>Tatsuya Yabe</a:t>
            </a:r>
          </a:p>
          <a:p>
            <a:pPr lvl="1"/>
            <a:r>
              <a:rPr lang="en-US" sz="2000" dirty="0" smtClean="0"/>
              <a:t>Masayoshi Kobayashi</a:t>
            </a:r>
          </a:p>
          <a:p>
            <a:pPr lvl="1"/>
            <a:r>
              <a:rPr lang="en-US" sz="2000" dirty="0" err="1" smtClean="0"/>
              <a:t>Yiannis</a:t>
            </a:r>
            <a:r>
              <a:rPr lang="en-US" sz="2000" dirty="0" smtClean="0"/>
              <a:t> </a:t>
            </a:r>
            <a:r>
              <a:rPr lang="en-US" sz="2000" dirty="0" err="1" smtClean="0"/>
              <a:t>Yiakoumis</a:t>
            </a:r>
            <a:endParaRPr lang="en-US" sz="2000" dirty="0" smtClean="0"/>
          </a:p>
          <a:p>
            <a:pPr lvl="1"/>
            <a:r>
              <a:rPr lang="en-US" sz="2000" dirty="0" smtClean="0"/>
              <a:t>Ali </a:t>
            </a:r>
            <a:r>
              <a:rPr lang="en-US" sz="2000" dirty="0" err="1" smtClean="0"/>
              <a:t>Yahya</a:t>
            </a:r>
            <a:endParaRPr lang="en-US" sz="2000" dirty="0" smtClean="0"/>
          </a:p>
          <a:p>
            <a:pPr lvl="1"/>
            <a:r>
              <a:rPr lang="en-US" sz="2000" dirty="0" smtClean="0"/>
              <a:t>Te-Yuan Huang</a:t>
            </a:r>
          </a:p>
          <a:p>
            <a:pPr lvl="1"/>
            <a:r>
              <a:rPr lang="en-US" sz="2000" dirty="0" smtClean="0"/>
              <a:t>Bob Lantz</a:t>
            </a:r>
          </a:p>
          <a:p>
            <a:pPr lvl="1"/>
            <a:r>
              <a:rPr lang="en-US" sz="2000" dirty="0" smtClean="0"/>
              <a:t>David Erickson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/>
          </p:cNvSpPr>
          <p:nvPr>
            <p:ph type="title"/>
          </p:nvPr>
        </p:nvSpPr>
        <p:spPr>
          <a:xfrm>
            <a:off x="457200" y="249238"/>
            <a:ext cx="8488363" cy="911225"/>
          </a:xfrm>
        </p:spPr>
        <p:txBody>
          <a:bodyPr/>
          <a:lstStyle/>
          <a:p>
            <a:r>
              <a:rPr lang="en-US" sz="3600" dirty="0">
                <a:latin typeface="Calibri" charset="0"/>
              </a:rPr>
              <a:t>What can</a:t>
            </a:r>
            <a:r>
              <a:rPr lang="en-US" sz="3600" dirty="0" smtClean="0">
                <a:latin typeface="Calibri" charset="0"/>
              </a:rPr>
              <a:t> cannot do </a:t>
            </a:r>
            <a:r>
              <a:rPr lang="en-US" sz="3600" dirty="0">
                <a:latin typeface="Calibri" charset="0"/>
              </a:rPr>
              <a:t>with </a:t>
            </a:r>
            <a:r>
              <a:rPr lang="en-US" sz="3600" dirty="0" err="1">
                <a:latin typeface="Calibri" charset="0"/>
              </a:rPr>
              <a:t>OpenFlow</a:t>
            </a:r>
            <a:r>
              <a:rPr lang="en-US" sz="3600" dirty="0" smtClean="0">
                <a:latin typeface="Calibri" charset="0"/>
              </a:rPr>
              <a:t> v1.0</a:t>
            </a:r>
            <a:endParaRPr lang="en-US" sz="3600" dirty="0">
              <a:latin typeface="Calibri" charset="0"/>
            </a:endParaRPr>
          </a:p>
        </p:txBody>
      </p:sp>
      <p:sp>
        <p:nvSpPr>
          <p:cNvPr id="22016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New forwarding primitives</a:t>
            </a:r>
          </a:p>
          <a:p>
            <a:pPr lvl="1"/>
            <a:r>
              <a:rPr lang="en-US" sz="2400" dirty="0"/>
              <a:t>BUT provides a nice way to integrate them through extensions</a:t>
            </a:r>
          </a:p>
          <a:p>
            <a:r>
              <a:rPr lang="en-US" sz="2800" dirty="0"/>
              <a:t>New packet formats/field definitions </a:t>
            </a:r>
          </a:p>
          <a:p>
            <a:pPr lvl="1"/>
            <a:r>
              <a:rPr lang="en-US" sz="2400" dirty="0"/>
              <a:t>BUT a generalized </a:t>
            </a:r>
            <a:r>
              <a:rPr lang="en-US" sz="2400" dirty="0" err="1"/>
              <a:t>OpenFlow</a:t>
            </a:r>
            <a:r>
              <a:rPr lang="en-US" sz="2400" dirty="0"/>
              <a:t> (2.0) is on the horizon</a:t>
            </a:r>
          </a:p>
          <a:p>
            <a:r>
              <a:rPr lang="en-US" sz="2800" dirty="0"/>
              <a:t>Optical Circuits</a:t>
            </a:r>
          </a:p>
          <a:p>
            <a:pPr lvl="1"/>
            <a:r>
              <a:rPr lang="en-US" sz="2400" dirty="0"/>
              <a:t>BUT efforts underway to apply </a:t>
            </a:r>
            <a:r>
              <a:rPr lang="en-US" sz="2400" dirty="0" err="1"/>
              <a:t>OpenFlow</a:t>
            </a:r>
            <a:r>
              <a:rPr lang="en-US" sz="2400" dirty="0"/>
              <a:t> model to circuits</a:t>
            </a:r>
          </a:p>
          <a:p>
            <a:r>
              <a:rPr lang="en-US" sz="2800" dirty="0"/>
              <a:t>Low-setup-time individual flows</a:t>
            </a:r>
          </a:p>
          <a:p>
            <a:pPr lvl="1"/>
            <a:r>
              <a:rPr lang="en-US" sz="2400" dirty="0"/>
              <a:t>BUT can push down flows proactively to avoid delays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Where it’s going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OF v1.1:</a:t>
            </a:r>
            <a:r>
              <a:rPr lang="en-US" dirty="0" smtClean="0"/>
              <a:t> released March 1</a:t>
            </a:r>
          </a:p>
          <a:p>
            <a:pPr lvl="1" eaLnBrk="1" hangingPunct="1"/>
            <a:r>
              <a:rPr lang="en-US" dirty="0"/>
              <a:t>multiple tables: leverage additional tables</a:t>
            </a:r>
          </a:p>
          <a:p>
            <a:pPr lvl="1" eaLnBrk="1" hangingPunct="1"/>
            <a:r>
              <a:rPr lang="en-US" dirty="0"/>
              <a:t>tags and tunnels</a:t>
            </a:r>
          </a:p>
          <a:p>
            <a:pPr lvl="1" eaLnBrk="1" hangingPunct="1"/>
            <a:r>
              <a:rPr lang="en-US" dirty="0"/>
              <a:t>multipath forwarding</a:t>
            </a:r>
          </a:p>
          <a:p>
            <a:pPr eaLnBrk="1" hangingPunct="1"/>
            <a:r>
              <a:rPr lang="en-US" dirty="0"/>
              <a:t> OF </a:t>
            </a:r>
            <a:r>
              <a:rPr lang="en-US" dirty="0" smtClean="0"/>
              <a:t>v1.2+</a:t>
            </a:r>
          </a:p>
          <a:p>
            <a:pPr lvl="1" eaLnBrk="1" hangingPunct="1"/>
            <a:r>
              <a:rPr lang="en-US" dirty="0" smtClean="0"/>
              <a:t>extensible match</a:t>
            </a:r>
          </a:p>
          <a:p>
            <a:pPr lvl="1" eaLnBrk="1" hangingPunct="1"/>
            <a:r>
              <a:rPr lang="en-US" dirty="0" smtClean="0"/>
              <a:t>generalized </a:t>
            </a:r>
            <a:r>
              <a:rPr lang="en-US" dirty="0"/>
              <a:t>matching and actions: an “instruction set” for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05D4-4F10-C846-B26F-597ACDA994C2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Questions to think about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49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How do I provide control </a:t>
            </a:r>
            <a:r>
              <a:rPr lang="en-US" sz="2400" dirty="0" smtClean="0"/>
              <a:t>connectivity?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/>
              <a:t>What are the flow setup times in </a:t>
            </a:r>
            <a:r>
              <a:rPr lang="en-US" sz="2400" dirty="0" err="1" smtClean="0"/>
              <a:t>OpenFlow</a:t>
            </a:r>
            <a:r>
              <a:rPr lang="en-US" sz="2400" dirty="0" smtClean="0"/>
              <a:t> networks?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can one take down an </a:t>
            </a:r>
            <a:r>
              <a:rPr lang="en-US" sz="2400" dirty="0" err="1"/>
              <a:t>OpenFlow</a:t>
            </a:r>
            <a:r>
              <a:rPr lang="en-US" sz="2400" dirty="0"/>
              <a:t> network? 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How</a:t>
            </a:r>
            <a:r>
              <a:rPr lang="en-US" sz="2400" dirty="0" smtClean="0"/>
              <a:t> can I </a:t>
            </a:r>
            <a:r>
              <a:rPr lang="en-US" sz="2400" dirty="0"/>
              <a:t>perform topology discovery over </a:t>
            </a:r>
            <a:r>
              <a:rPr lang="en-US" sz="2400" dirty="0" err="1"/>
              <a:t>OpenFlow</a:t>
            </a:r>
            <a:r>
              <a:rPr lang="en-US" sz="2400" dirty="0"/>
              <a:t>-enabled switches?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/>
              <a:t>What happens when you have a non-</a:t>
            </a:r>
            <a:r>
              <a:rPr lang="en-US" sz="2400" dirty="0" err="1"/>
              <a:t>OpenFlow</a:t>
            </a:r>
            <a:r>
              <a:rPr lang="en-US" sz="2400" dirty="0"/>
              <a:t> switch </a:t>
            </a:r>
            <a:r>
              <a:rPr lang="en-US" sz="2400" dirty="0" smtClean="0"/>
              <a:t>in between</a:t>
            </a:r>
            <a:r>
              <a:rPr lang="en-US" sz="2400" dirty="0"/>
              <a:t>?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/>
              <a:t>How </a:t>
            </a:r>
            <a:r>
              <a:rPr lang="en-US" sz="2400" dirty="0"/>
              <a:t>scalable</a:t>
            </a:r>
            <a:r>
              <a:rPr lang="en-US" sz="2400" dirty="0" smtClean="0"/>
              <a:t> can an </a:t>
            </a:r>
            <a:r>
              <a:rPr lang="en-US" sz="2400" dirty="0" err="1" smtClean="0"/>
              <a:t>OpenFlow</a:t>
            </a:r>
            <a:r>
              <a:rPr lang="en-US" sz="2400" dirty="0" smtClean="0"/>
              <a:t> network be? </a:t>
            </a:r>
            <a:r>
              <a:rPr lang="en-US" sz="2400" dirty="0"/>
              <a:t>How does one scale deployments?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13222-0AC7-F94B-BC62-7F0309269D80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[Hands-on Tutorial]</a:t>
            </a:r>
            <a:br>
              <a:rPr lang="en-US" sz="7200" dirty="0" smtClean="0">
                <a:latin typeface="Calibri" charset="0"/>
              </a:rPr>
            </a:br>
            <a:r>
              <a:rPr lang="en-US" sz="7200" dirty="0" smtClean="0">
                <a:latin typeface="Calibri" charset="0"/>
              </a:rPr>
              <a:t>Overview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TutorialFlow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3" y="1729154"/>
            <a:ext cx="8769826" cy="36619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461" y="2999155"/>
            <a:ext cx="1406769" cy="106484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Stuff you’ll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</a:pPr>
            <a:r>
              <a:rPr lang="en-US" sz="3000" dirty="0" smtClean="0"/>
              <a:t>NOX</a:t>
            </a:r>
          </a:p>
          <a:p>
            <a:pPr eaLnBrk="1" hangingPunct="1">
              <a:lnSpc>
                <a:spcPct val="70000"/>
              </a:lnSpc>
            </a:pPr>
            <a:r>
              <a:rPr lang="en-US" sz="3000" dirty="0" smtClean="0"/>
              <a:t>Beacon</a:t>
            </a:r>
          </a:p>
          <a:p>
            <a:pPr eaLnBrk="1" hangingPunct="1">
              <a:lnSpc>
                <a:spcPct val="70000"/>
              </a:lnSpc>
            </a:pPr>
            <a:r>
              <a:rPr lang="en-US" sz="3000" dirty="0"/>
              <a:t>Reference Controller/Switch</a:t>
            </a:r>
          </a:p>
          <a:p>
            <a:pPr eaLnBrk="1" hangingPunct="1">
              <a:lnSpc>
                <a:spcPct val="70000"/>
              </a:lnSpc>
            </a:pPr>
            <a:r>
              <a:rPr lang="en-US" sz="3000" dirty="0" smtClean="0"/>
              <a:t>Open </a:t>
            </a:r>
            <a:r>
              <a:rPr lang="en-US" sz="3000" dirty="0" err="1" smtClean="0"/>
              <a:t>vSwitch</a:t>
            </a:r>
            <a:endParaRPr lang="en-US" sz="3000" dirty="0"/>
          </a:p>
          <a:p>
            <a:pPr eaLnBrk="1" hangingPunct="1">
              <a:lnSpc>
                <a:spcPct val="70000"/>
              </a:lnSpc>
            </a:pPr>
            <a:r>
              <a:rPr lang="en-US" sz="3000" dirty="0" err="1"/>
              <a:t>Mininet</a:t>
            </a:r>
            <a:endParaRPr lang="en-US" sz="3000" dirty="0" smtClean="0"/>
          </a:p>
          <a:p>
            <a:pPr eaLnBrk="1" hangingPunct="1">
              <a:lnSpc>
                <a:spcPct val="70000"/>
              </a:lnSpc>
            </a:pPr>
            <a:endParaRPr lang="en-US" sz="3000" dirty="0" smtClean="0"/>
          </a:p>
          <a:p>
            <a:pPr eaLnBrk="1" hangingPunct="1">
              <a:lnSpc>
                <a:spcPct val="70000"/>
              </a:lnSpc>
            </a:pPr>
            <a:r>
              <a:rPr lang="en-US" sz="3000" dirty="0" err="1"/>
              <a:t>iperf</a:t>
            </a:r>
            <a:endParaRPr lang="en-US" sz="3000" dirty="0"/>
          </a:p>
          <a:p>
            <a:pPr eaLnBrk="1" hangingPunct="1">
              <a:lnSpc>
                <a:spcPct val="70000"/>
              </a:lnSpc>
            </a:pPr>
            <a:r>
              <a:rPr lang="en-US" sz="3000" dirty="0" err="1"/>
              <a:t>tcpdump</a:t>
            </a:r>
            <a:endParaRPr lang="en-US" sz="3000" dirty="0"/>
          </a:p>
          <a:p>
            <a:pPr eaLnBrk="1" hangingPunct="1">
              <a:lnSpc>
                <a:spcPct val="70000"/>
              </a:lnSpc>
            </a:pPr>
            <a:r>
              <a:rPr lang="en-US" sz="3000" dirty="0" err="1"/>
              <a:t>Wireshark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05BCB-51E6-8044-8269-77F87F14D8DB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Tutorial Setup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46450" y="16510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Controller</a:t>
            </a:r>
          </a:p>
          <a:p>
            <a:pPr algn="ctr"/>
            <a:r>
              <a:rPr lang="en-US">
                <a:latin typeface="Calibri" charset="0"/>
              </a:rPr>
              <a:t>port6633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78851" name="TextBox 4"/>
          <p:cNvSpPr txBox="1">
            <a:spLocks noChangeArrowheads="1"/>
          </p:cNvSpPr>
          <p:nvPr/>
        </p:nvSpPr>
        <p:spPr bwMode="auto">
          <a:xfrm>
            <a:off x="3338513" y="1968500"/>
            <a:ext cx="449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 c0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46450" y="34290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</a:rPr>
              <a:t>OpenFlow</a:t>
            </a:r>
            <a:r>
              <a:rPr lang="en-US" dirty="0">
                <a:latin typeface="+mn-lt"/>
              </a:rPr>
              <a:t> Switch</a:t>
            </a:r>
          </a:p>
        </p:txBody>
      </p:sp>
      <p:sp>
        <p:nvSpPr>
          <p:cNvPr id="78853" name="TextBox 6"/>
          <p:cNvSpPr txBox="1">
            <a:spLocks noChangeArrowheads="1"/>
          </p:cNvSpPr>
          <p:nvPr/>
        </p:nvSpPr>
        <p:spPr bwMode="auto">
          <a:xfrm>
            <a:off x="3338513" y="3473450"/>
            <a:ext cx="388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34200" y="3429000"/>
            <a:ext cx="1752600" cy="890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latin typeface="+mn-lt"/>
              </a:rPr>
              <a:t>dpctl</a:t>
            </a:r>
            <a:endParaRPr lang="en-US" sz="16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(user space process)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61013" y="5246688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65575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10.0.0.3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55863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</a:rPr>
              <a:t>10.0.0.2</a:t>
            </a:r>
          </a:p>
        </p:txBody>
      </p:sp>
      <p:sp>
        <p:nvSpPr>
          <p:cNvPr id="78858" name="TextBox 11"/>
          <p:cNvSpPr txBox="1">
            <a:spLocks noChangeArrowheads="1"/>
          </p:cNvSpPr>
          <p:nvPr/>
        </p:nvSpPr>
        <p:spPr bwMode="auto">
          <a:xfrm>
            <a:off x="3581400" y="6400800"/>
            <a:ext cx="1325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virtual hosts</a:t>
            </a:r>
          </a:p>
        </p:txBody>
      </p:sp>
      <p:sp>
        <p:nvSpPr>
          <p:cNvPr id="78859" name="TextBox 12"/>
          <p:cNvSpPr txBox="1">
            <a:spLocks noChangeArrowheads="1"/>
          </p:cNvSpPr>
          <p:nvPr/>
        </p:nvSpPr>
        <p:spPr bwMode="auto">
          <a:xfrm>
            <a:off x="550863" y="2733675"/>
            <a:ext cx="19065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OpenFlow Tutorial</a:t>
            </a:r>
          </a:p>
          <a:p>
            <a:r>
              <a:rPr lang="en-US">
                <a:latin typeface="Calibri" charset="0"/>
              </a:rPr>
              <a:t>3hosts-1switch</a:t>
            </a:r>
          </a:p>
          <a:p>
            <a:r>
              <a:rPr lang="en-US">
                <a:latin typeface="Calibri" charset="0"/>
              </a:rPr>
              <a:t>topology</a:t>
            </a:r>
          </a:p>
        </p:txBody>
      </p:sp>
      <p:cxnSp>
        <p:nvCxnSpPr>
          <p:cNvPr id="15" name="Straight Connector 14"/>
          <p:cNvCxnSpPr>
            <a:cxnSpLocks noChangeShapeType="1"/>
            <a:stCxn id="11" idx="0"/>
          </p:cNvCxnSpPr>
          <p:nvPr/>
        </p:nvCxnSpPr>
        <p:spPr bwMode="auto">
          <a:xfrm rot="5400000" flipH="1" flipV="1">
            <a:off x="2921794" y="4293394"/>
            <a:ext cx="927100" cy="976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  <a:stCxn id="10" idx="0"/>
            <a:endCxn id="6" idx="2"/>
          </p:cNvCxnSpPr>
          <p:nvPr/>
        </p:nvCxnSpPr>
        <p:spPr bwMode="auto">
          <a:xfrm rot="5400000" flipH="1" flipV="1">
            <a:off x="3943351" y="4781550"/>
            <a:ext cx="9271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Connector 19"/>
          <p:cNvCxnSpPr>
            <a:cxnSpLocks noChangeShapeType="1"/>
            <a:stCxn id="9" idx="0"/>
          </p:cNvCxnSpPr>
          <p:nvPr/>
        </p:nvCxnSpPr>
        <p:spPr bwMode="auto">
          <a:xfrm rot="16200000" flipV="1">
            <a:off x="4997451" y="4241800"/>
            <a:ext cx="927100" cy="1082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Connector 23"/>
          <p:cNvCxnSpPr>
            <a:cxnSpLocks noChangeShapeType="1"/>
            <a:stCxn id="8" idx="1"/>
            <a:endCxn id="6" idx="3"/>
          </p:cNvCxnSpPr>
          <p:nvPr/>
        </p:nvCxnSpPr>
        <p:spPr bwMode="auto">
          <a:xfrm rot="10800000">
            <a:off x="5467350" y="3873500"/>
            <a:ext cx="146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9" name="Straight Connector 28"/>
          <p:cNvCxnSpPr>
            <a:cxnSpLocks noChangeShapeType="1"/>
            <a:stCxn id="6" idx="0"/>
            <a:endCxn id="4" idx="2"/>
          </p:cNvCxnSpPr>
          <p:nvPr/>
        </p:nvCxnSpPr>
        <p:spPr bwMode="auto">
          <a:xfrm rot="5400000" flipH="1" flipV="1">
            <a:off x="3962401" y="2984500"/>
            <a:ext cx="889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78865" name="TextBox 31"/>
          <p:cNvSpPr txBox="1">
            <a:spLocks noChangeArrowheads="1"/>
          </p:cNvSpPr>
          <p:nvPr/>
        </p:nvSpPr>
        <p:spPr bwMode="auto">
          <a:xfrm>
            <a:off x="4408488" y="2549525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(127.0.0.1:6633)</a:t>
            </a:r>
          </a:p>
        </p:txBody>
      </p:sp>
      <p:sp>
        <p:nvSpPr>
          <p:cNvPr id="78866" name="TextBox 32"/>
          <p:cNvSpPr txBox="1">
            <a:spLocks noChangeArrowheads="1"/>
          </p:cNvSpPr>
          <p:nvPr/>
        </p:nvSpPr>
        <p:spPr bwMode="auto">
          <a:xfrm>
            <a:off x="5467350" y="3411538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(127.0.0.1:6634)</a:t>
            </a:r>
          </a:p>
        </p:txBody>
      </p:sp>
      <p:sp>
        <p:nvSpPr>
          <p:cNvPr id="78867" name="TextBox 33"/>
          <p:cNvSpPr txBox="1">
            <a:spLocks noChangeArrowheads="1"/>
          </p:cNvSpPr>
          <p:nvPr/>
        </p:nvSpPr>
        <p:spPr bwMode="auto">
          <a:xfrm>
            <a:off x="3017838" y="4318000"/>
            <a:ext cx="6524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s1-eth0</a:t>
            </a:r>
          </a:p>
        </p:txBody>
      </p:sp>
      <p:sp>
        <p:nvSpPr>
          <p:cNvPr id="78868" name="TextBox 34"/>
          <p:cNvSpPr txBox="1">
            <a:spLocks noChangeArrowheads="1"/>
          </p:cNvSpPr>
          <p:nvPr/>
        </p:nvSpPr>
        <p:spPr bwMode="auto">
          <a:xfrm>
            <a:off x="4405313" y="4332288"/>
            <a:ext cx="6524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s1-eth1</a:t>
            </a:r>
          </a:p>
        </p:txBody>
      </p:sp>
      <p:sp>
        <p:nvSpPr>
          <p:cNvPr id="78869" name="TextBox 35"/>
          <p:cNvSpPr txBox="1">
            <a:spLocks noChangeArrowheads="1"/>
          </p:cNvSpPr>
          <p:nvPr/>
        </p:nvSpPr>
        <p:spPr bwMode="auto">
          <a:xfrm>
            <a:off x="5137150" y="4332288"/>
            <a:ext cx="6524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s1-eth2</a:t>
            </a:r>
          </a:p>
        </p:txBody>
      </p:sp>
      <p:sp>
        <p:nvSpPr>
          <p:cNvPr id="78870" name="TextBox 36"/>
          <p:cNvSpPr txBox="1">
            <a:spLocks noChangeArrowheads="1"/>
          </p:cNvSpPr>
          <p:nvPr/>
        </p:nvSpPr>
        <p:spPr bwMode="auto">
          <a:xfrm>
            <a:off x="2290763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h1-eth0</a:t>
            </a:r>
          </a:p>
        </p:txBody>
      </p:sp>
      <p:sp>
        <p:nvSpPr>
          <p:cNvPr id="78871" name="TextBox 37"/>
          <p:cNvSpPr txBox="1">
            <a:spLocks noChangeArrowheads="1"/>
          </p:cNvSpPr>
          <p:nvPr/>
        </p:nvSpPr>
        <p:spPr bwMode="auto">
          <a:xfrm>
            <a:off x="440848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h3-eth0</a:t>
            </a:r>
          </a:p>
        </p:txBody>
      </p:sp>
      <p:sp>
        <p:nvSpPr>
          <p:cNvPr id="78872" name="TextBox 38"/>
          <p:cNvSpPr txBox="1">
            <a:spLocks noChangeArrowheads="1"/>
          </p:cNvSpPr>
          <p:nvPr/>
        </p:nvSpPr>
        <p:spPr bwMode="auto">
          <a:xfrm>
            <a:off x="600233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h4-eth0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B3CB-774B-C44B-B7E7-754B992211DD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xfrm>
            <a:off x="2214563" y="284163"/>
            <a:ext cx="5892800" cy="1214437"/>
          </a:xfrm>
        </p:spPr>
        <p:txBody>
          <a:bodyPr/>
          <a:lstStyle/>
          <a:p>
            <a:pPr eaLnBrk="1" hangingPunct="1"/>
            <a:r>
              <a:rPr lang="en-US" sz="6000">
                <a:latin typeface="Calibri" charset="0"/>
              </a:rPr>
              <a:t>Hands-on Tutorial</a:t>
            </a:r>
            <a:endParaRPr lang="en-US" sz="4000">
              <a:latin typeface="Calibri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363" y="552450"/>
            <a:ext cx="9652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322762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 dirty="0"/>
              <a:t>Next presentation starts at </a:t>
            </a:r>
            <a:r>
              <a:rPr lang="en-US" b="1" dirty="0"/>
              <a:t>11:</a:t>
            </a:r>
            <a:r>
              <a:rPr lang="en-US" b="1" dirty="0" smtClean="0"/>
              <a:t>00:</a:t>
            </a:r>
          </a:p>
          <a:p>
            <a:pPr lvl="1" eaLnBrk="1" hangingPunct="1">
              <a:buFont typeface="Arial" charset="0"/>
              <a:buNone/>
            </a:pPr>
            <a:r>
              <a:rPr lang="en-US" b="1" dirty="0" smtClean="0"/>
              <a:t>What can you do with </a:t>
            </a:r>
            <a:r>
              <a:rPr lang="en-US" b="1" dirty="0" err="1" smtClean="0"/>
              <a:t>OpenFlow</a:t>
            </a:r>
            <a:r>
              <a:rPr lang="en-US" b="1" dirty="0" smtClean="0"/>
              <a:t> / SDN?</a:t>
            </a:r>
          </a:p>
          <a:p>
            <a:pPr lvl="1" eaLnBrk="1" hangingPunct="1">
              <a:buFont typeface="Arial" charset="0"/>
              <a:buNone/>
            </a:pPr>
            <a:endParaRPr lang="en-US" b="1" dirty="0" smtClean="0"/>
          </a:p>
          <a:p>
            <a:pPr lvl="1" eaLnBrk="1" hangingPunct="1">
              <a:buFont typeface="Arial" charset="0"/>
              <a:buNone/>
            </a:pPr>
            <a:r>
              <a:rPr lang="en-US" dirty="0" smtClean="0"/>
              <a:t>Instructions still at:</a:t>
            </a:r>
          </a:p>
          <a:p>
            <a:pPr lvl="1" eaLnBrk="1" hangingPunct="1">
              <a:buFont typeface="Arial" charset="0"/>
              <a:buNone/>
            </a:pPr>
            <a:r>
              <a:rPr lang="en-US" sz="2100" dirty="0">
                <a:solidFill>
                  <a:srgbClr val="898989"/>
                </a:solidFill>
                <a:hlinkClick r:id="rId4"/>
              </a:rPr>
              <a:t>www.openflow.org/wk/index.php/</a:t>
            </a:r>
            <a:r>
              <a:rPr lang="en-US" sz="2100" dirty="0" smtClean="0">
                <a:solidFill>
                  <a:srgbClr val="898989"/>
                </a:solidFill>
                <a:hlinkClick r:id="rId4"/>
              </a:rPr>
              <a:t>OpenFlow_Tutorial</a:t>
            </a:r>
            <a:endParaRPr lang="en-US" sz="2100" dirty="0" smtClean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dirty="0"/>
          </a:p>
          <a:p>
            <a:pPr lvl="1" eaLnBrk="1" hangingPunct="1">
              <a:buFont typeface="Arial" charset="0"/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C331-8C1E-EF45-83F4-5B1572B2C975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What can you do with </a:t>
            </a:r>
            <a:r>
              <a:rPr lang="en-US" sz="7200" dirty="0" err="1" smtClean="0">
                <a:latin typeface="Calibri" charset="0"/>
              </a:rPr>
              <a:t>OpenFlow</a:t>
            </a:r>
            <a:r>
              <a:rPr lang="en-US" sz="7200" dirty="0" smtClean="0">
                <a:latin typeface="Calibri" charset="0"/>
              </a:rPr>
              <a:t>/SDN?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What is Software-Defined Networking (SDN)?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This tutorial wouldn’t be possible without: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Deployment Forum Speakers</a:t>
            </a:r>
          </a:p>
          <a:p>
            <a:pPr lvl="1"/>
            <a:r>
              <a:rPr lang="en-US" sz="2400" dirty="0" err="1" smtClean="0"/>
              <a:t>Subhasree</a:t>
            </a:r>
            <a:r>
              <a:rPr lang="en-US" sz="2400" dirty="0" smtClean="0"/>
              <a:t> </a:t>
            </a:r>
            <a:r>
              <a:rPr lang="en-US" sz="2400" dirty="0" err="1" smtClean="0"/>
              <a:t>Mandal</a:t>
            </a:r>
            <a:r>
              <a:rPr lang="en-US" sz="2400" dirty="0" smtClean="0"/>
              <a:t> (Google)</a:t>
            </a:r>
          </a:p>
          <a:p>
            <a:pPr lvl="1"/>
            <a:r>
              <a:rPr lang="en-US" sz="2400" dirty="0" smtClean="0"/>
              <a:t>Johan van </a:t>
            </a:r>
            <a:r>
              <a:rPr lang="en-US" sz="2400" dirty="0" err="1" smtClean="0"/>
              <a:t>Reijendam</a:t>
            </a:r>
            <a:r>
              <a:rPr lang="en-US" sz="2400" dirty="0" smtClean="0"/>
              <a:t> (Stanford) </a:t>
            </a:r>
          </a:p>
          <a:p>
            <a:pPr lvl="1"/>
            <a:r>
              <a:rPr lang="en-US" sz="2400" dirty="0" smtClean="0"/>
              <a:t>David Erickson (Stanford)</a:t>
            </a:r>
          </a:p>
          <a:p>
            <a:r>
              <a:rPr lang="en-US" sz="2800" dirty="0" smtClean="0"/>
              <a:t>Videographer:</a:t>
            </a:r>
          </a:p>
          <a:p>
            <a:pPr lvl="1"/>
            <a:r>
              <a:rPr lang="en-US" sz="2400" dirty="0" err="1" smtClean="0"/>
              <a:t>Yiannis</a:t>
            </a:r>
            <a:r>
              <a:rPr lang="en-US" sz="2400" dirty="0" smtClean="0"/>
              <a:t> </a:t>
            </a:r>
            <a:r>
              <a:rPr lang="en-US" sz="2400" dirty="0" err="1" smtClean="0"/>
              <a:t>Yiakoumis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5138" y="3922713"/>
            <a:ext cx="1525587" cy="1309687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5830" y="472302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65150" y="4011613"/>
            <a:ext cx="1339850" cy="344487"/>
            <a:chOff x="558086" y="3810293"/>
            <a:chExt cx="1339620" cy="343744"/>
          </a:xfrm>
        </p:grpSpPr>
        <p:sp>
          <p:nvSpPr>
            <p:cNvPr id="5" name="Rounded Rectangle 4"/>
            <p:cNvSpPr/>
            <p:nvPr/>
          </p:nvSpPr>
          <p:spPr>
            <a:xfrm>
              <a:off x="558086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9299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280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8" name="Straight Connector 7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1227896" y="39821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87663" y="2647950"/>
            <a:ext cx="1525587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88148" y="3447646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2987675" y="2736850"/>
            <a:ext cx="1339850" cy="342900"/>
            <a:chOff x="2988148" y="2012694"/>
            <a:chExt cx="1339620" cy="343744"/>
          </a:xfrm>
        </p:grpSpPr>
        <p:sp>
          <p:nvSpPr>
            <p:cNvPr id="15" name="Rounded Rectangle 14"/>
            <p:cNvSpPr/>
            <p:nvPr/>
          </p:nvSpPr>
          <p:spPr>
            <a:xfrm>
              <a:off x="2988148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2305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9286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18" name="Straight Connector 17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3657958" y="2184567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616700" y="3243263"/>
            <a:ext cx="1525588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7510" y="40432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6718300" y="3332163"/>
            <a:ext cx="1338263" cy="344487"/>
            <a:chOff x="6717510" y="2608253"/>
            <a:chExt cx="1339620" cy="343744"/>
          </a:xfrm>
        </p:grpSpPr>
        <p:sp>
          <p:nvSpPr>
            <p:cNvPr id="23" name="Rounded Rectangle 22"/>
            <p:cNvSpPr/>
            <p:nvPr/>
          </p:nvSpPr>
          <p:spPr>
            <a:xfrm>
              <a:off x="6717510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5241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72222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26" name="Straight Connector 25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7387320" y="278012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292350" y="5338763"/>
            <a:ext cx="1525588" cy="1309687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92599" y="6139763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9" name="Group 55"/>
          <p:cNvGrpSpPr>
            <a:grpSpLocks/>
          </p:cNvGrpSpPr>
          <p:nvPr/>
        </p:nvGrpSpPr>
        <p:grpSpPr bwMode="auto">
          <a:xfrm>
            <a:off x="2392363" y="5429250"/>
            <a:ext cx="1339850" cy="342900"/>
            <a:chOff x="2995893" y="5485693"/>
            <a:chExt cx="1339620" cy="343744"/>
          </a:xfrm>
        </p:grpSpPr>
        <p:sp>
          <p:nvSpPr>
            <p:cNvPr id="31" name="Rounded Rectangle 30"/>
            <p:cNvSpPr/>
            <p:nvPr/>
          </p:nvSpPr>
          <p:spPr>
            <a:xfrm>
              <a:off x="2995893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3079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0060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34" name="Straight Connector 33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3665703" y="56575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4421188" y="4464050"/>
            <a:ext cx="1525587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1796" y="526375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5829" y="435592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88147" y="3080538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17509" y="367609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392598" y="577265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521795" y="489664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grpSp>
        <p:nvGrpSpPr>
          <p:cNvPr id="27" name="Group 56"/>
          <p:cNvGrpSpPr>
            <a:grpSpLocks/>
          </p:cNvGrpSpPr>
          <p:nvPr/>
        </p:nvGrpSpPr>
        <p:grpSpPr bwMode="auto">
          <a:xfrm>
            <a:off x="4521200" y="4552950"/>
            <a:ext cx="1339850" cy="344488"/>
            <a:chOff x="4521796" y="3828803"/>
            <a:chExt cx="1339620" cy="343744"/>
          </a:xfrm>
        </p:grpSpPr>
        <p:sp>
          <p:nvSpPr>
            <p:cNvPr id="39" name="Rounded Rectangle 38"/>
            <p:cNvSpPr/>
            <p:nvPr/>
          </p:nvSpPr>
          <p:spPr>
            <a:xfrm>
              <a:off x="4521796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85670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52651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42" name="Straight Connector 41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5191606" y="400067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cxnSp>
        <p:nvCxnSpPr>
          <p:cNvPr id="44" name="Straight Connector 43"/>
          <p:cNvCxnSpPr>
            <a:cxnSpLocks noChangeShapeType="1"/>
            <a:stCxn id="9" idx="3"/>
            <a:endCxn id="12" idx="2"/>
          </p:cNvCxnSpPr>
          <p:nvPr/>
        </p:nvCxnSpPr>
        <p:spPr bwMode="auto">
          <a:xfrm flipV="1">
            <a:off x="1990725" y="3956050"/>
            <a:ext cx="1658938" cy="6207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6" name="Straight Connector 45"/>
          <p:cNvCxnSpPr>
            <a:cxnSpLocks noChangeShapeType="1"/>
            <a:stCxn id="12" idx="3"/>
            <a:endCxn id="36" idx="0"/>
          </p:cNvCxnSpPr>
          <p:nvPr/>
        </p:nvCxnSpPr>
        <p:spPr bwMode="auto">
          <a:xfrm>
            <a:off x="4413250" y="3302000"/>
            <a:ext cx="769938" cy="116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28" idx="0"/>
            <a:endCxn id="36" idx="1"/>
          </p:cNvCxnSpPr>
          <p:nvPr/>
        </p:nvCxnSpPr>
        <p:spPr bwMode="auto">
          <a:xfrm rot="5400000" flipH="1" flipV="1">
            <a:off x="3627437" y="4545013"/>
            <a:ext cx="220663" cy="13668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0" name="Straight Connector 49"/>
          <p:cNvCxnSpPr>
            <a:cxnSpLocks noChangeShapeType="1"/>
            <a:stCxn id="9" idx="2"/>
            <a:endCxn id="28" idx="1"/>
          </p:cNvCxnSpPr>
          <p:nvPr/>
        </p:nvCxnSpPr>
        <p:spPr bwMode="auto">
          <a:xfrm rot="16200000" flipH="1">
            <a:off x="1378744" y="5080794"/>
            <a:ext cx="762000" cy="1065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2" name="Straight Connector 51"/>
          <p:cNvCxnSpPr>
            <a:cxnSpLocks noChangeShapeType="1"/>
            <a:stCxn id="36" idx="3"/>
            <a:endCxn id="20" idx="2"/>
          </p:cNvCxnSpPr>
          <p:nvPr/>
        </p:nvCxnSpPr>
        <p:spPr bwMode="auto">
          <a:xfrm flipV="1">
            <a:off x="5946775" y="4551363"/>
            <a:ext cx="1433513" cy="5667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53" name="Slide Number Placeholder 5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322C78BC-F21F-3A4D-9003-DFBD46B24565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40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4354" name="TextBox 55"/>
          <p:cNvSpPr txBox="1">
            <a:spLocks noChangeArrowheads="1"/>
          </p:cNvSpPr>
          <p:nvPr/>
        </p:nvSpPr>
        <p:spPr bwMode="auto">
          <a:xfrm>
            <a:off x="465138" y="300038"/>
            <a:ext cx="83645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latin typeface="Calibri" charset="0"/>
                <a:ea typeface="ＭＳ Ｐゴシック" charset="-128"/>
                <a:cs typeface="ＭＳ Ｐゴシック" charset="-128"/>
              </a:rPr>
              <a:t>Status Quo</a:t>
            </a:r>
          </a:p>
          <a:p>
            <a:pPr algn="ctr"/>
            <a:r>
              <a:rPr lang="en-US" sz="3200" dirty="0" smtClean="0">
                <a:latin typeface="Calibri" charset="0"/>
                <a:ea typeface="ＭＳ Ｐゴシック" charset="-128"/>
                <a:cs typeface="ＭＳ Ｐゴシック" charset="-128"/>
              </a:rPr>
              <a:t>Closed Boxes, Fully Distributed Protocols</a:t>
            </a:r>
            <a:endParaRPr lang="en-US" sz="3200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887663" y="2647950"/>
            <a:ext cx="1525587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73075" y="3898900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292350" y="5359400"/>
            <a:ext cx="1525588" cy="130968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429125" y="4487863"/>
            <a:ext cx="1525588" cy="1309687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616700" y="3243263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24360" name="TextBox 65"/>
          <p:cNvSpPr txBox="1">
            <a:spLocks noChangeArrowheads="1"/>
          </p:cNvSpPr>
          <p:nvPr/>
        </p:nvSpPr>
        <p:spPr bwMode="auto">
          <a:xfrm>
            <a:off x="4429125" y="2460625"/>
            <a:ext cx="808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Closed</a:t>
            </a:r>
          </a:p>
        </p:txBody>
      </p:sp>
      <p:sp>
        <p:nvSpPr>
          <p:cNvPr id="224361" name="TextBox 54"/>
          <p:cNvSpPr txBox="1">
            <a:spLocks noChangeArrowheads="1"/>
          </p:cNvSpPr>
          <p:nvPr/>
        </p:nvSpPr>
        <p:spPr bwMode="auto">
          <a:xfrm>
            <a:off x="4060825" y="6110288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5138" y="3922713"/>
            <a:ext cx="1525587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/>
          </a:p>
        </p:txBody>
      </p:sp>
      <p:sp>
        <p:nvSpPr>
          <p:cNvPr id="3" name="Rounded Rectangle 2"/>
          <p:cNvSpPr/>
          <p:nvPr/>
        </p:nvSpPr>
        <p:spPr>
          <a:xfrm>
            <a:off x="565830" y="472302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65150" y="4011613"/>
            <a:ext cx="1339850" cy="344487"/>
            <a:chOff x="558086" y="3810293"/>
            <a:chExt cx="1339620" cy="343744"/>
          </a:xfrm>
        </p:grpSpPr>
        <p:sp>
          <p:nvSpPr>
            <p:cNvPr id="5" name="Rounded Rectangle 4"/>
            <p:cNvSpPr/>
            <p:nvPr/>
          </p:nvSpPr>
          <p:spPr>
            <a:xfrm>
              <a:off x="558086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9299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280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8" name="Straight Connector 7"/>
            <p:cNvCxnSpPr>
              <a:stCxn id="0" idx="3"/>
              <a:endCxn id="0" idx="1"/>
            </p:cNvCxnSpPr>
            <p:nvPr/>
          </p:nvCxnSpPr>
          <p:spPr>
            <a:xfrm>
              <a:off x="1227896" y="3982957"/>
              <a:ext cx="334905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887663" y="264795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/>
          </a:p>
        </p:txBody>
      </p:sp>
      <p:sp>
        <p:nvSpPr>
          <p:cNvPr id="13" name="Rounded Rectangle 12"/>
          <p:cNvSpPr/>
          <p:nvPr/>
        </p:nvSpPr>
        <p:spPr>
          <a:xfrm>
            <a:off x="2988148" y="3447646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2987675" y="2736850"/>
            <a:ext cx="1339850" cy="342900"/>
            <a:chOff x="2988148" y="2012694"/>
            <a:chExt cx="1339620" cy="343744"/>
          </a:xfrm>
        </p:grpSpPr>
        <p:sp>
          <p:nvSpPr>
            <p:cNvPr id="15" name="Rounded Rectangle 14"/>
            <p:cNvSpPr/>
            <p:nvPr/>
          </p:nvSpPr>
          <p:spPr>
            <a:xfrm>
              <a:off x="2988148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2305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9286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18" name="Straight Connector 17"/>
            <p:cNvCxnSpPr>
              <a:stCxn id="0" idx="3"/>
              <a:endCxn id="0" idx="1"/>
            </p:cNvCxnSpPr>
            <p:nvPr/>
          </p:nvCxnSpPr>
          <p:spPr>
            <a:xfrm>
              <a:off x="3657958" y="2184566"/>
              <a:ext cx="334905" cy="159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16700" y="3243263"/>
            <a:ext cx="1525588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/>
          </a:p>
        </p:txBody>
      </p:sp>
      <p:sp>
        <p:nvSpPr>
          <p:cNvPr id="21" name="Rounded Rectangle 20"/>
          <p:cNvSpPr/>
          <p:nvPr/>
        </p:nvSpPr>
        <p:spPr>
          <a:xfrm>
            <a:off x="6717510" y="40432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6718300" y="3332163"/>
            <a:ext cx="1338263" cy="344487"/>
            <a:chOff x="6717510" y="2608253"/>
            <a:chExt cx="1339620" cy="343744"/>
          </a:xfrm>
        </p:grpSpPr>
        <p:sp>
          <p:nvSpPr>
            <p:cNvPr id="23" name="Rounded Rectangle 22"/>
            <p:cNvSpPr/>
            <p:nvPr/>
          </p:nvSpPr>
          <p:spPr>
            <a:xfrm>
              <a:off x="6717510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5241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72222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26" name="Straight Connector 25"/>
            <p:cNvCxnSpPr>
              <a:stCxn id="0" idx="3"/>
              <a:endCxn id="0" idx="1"/>
            </p:cNvCxnSpPr>
            <p:nvPr/>
          </p:nvCxnSpPr>
          <p:spPr>
            <a:xfrm>
              <a:off x="7388114" y="2780917"/>
              <a:ext cx="333713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2292350" y="5338763"/>
            <a:ext cx="1525588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/>
          </a:p>
        </p:txBody>
      </p:sp>
      <p:sp>
        <p:nvSpPr>
          <p:cNvPr id="29" name="Rounded Rectangle 28"/>
          <p:cNvSpPr/>
          <p:nvPr/>
        </p:nvSpPr>
        <p:spPr>
          <a:xfrm>
            <a:off x="2392599" y="6139763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19" name="Group 55"/>
          <p:cNvGrpSpPr>
            <a:grpSpLocks/>
          </p:cNvGrpSpPr>
          <p:nvPr/>
        </p:nvGrpSpPr>
        <p:grpSpPr bwMode="auto">
          <a:xfrm>
            <a:off x="2392363" y="5429250"/>
            <a:ext cx="1339850" cy="342900"/>
            <a:chOff x="2995893" y="5485693"/>
            <a:chExt cx="1339620" cy="343744"/>
          </a:xfrm>
        </p:grpSpPr>
        <p:sp>
          <p:nvSpPr>
            <p:cNvPr id="31" name="Rounded Rectangle 30"/>
            <p:cNvSpPr/>
            <p:nvPr/>
          </p:nvSpPr>
          <p:spPr>
            <a:xfrm>
              <a:off x="2995893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3079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0060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34" name="Straight Connector 33"/>
            <p:cNvCxnSpPr>
              <a:stCxn id="0" idx="3"/>
              <a:endCxn id="0" idx="1"/>
            </p:cNvCxnSpPr>
            <p:nvPr/>
          </p:nvCxnSpPr>
          <p:spPr>
            <a:xfrm>
              <a:off x="3665703" y="5657565"/>
              <a:ext cx="334905" cy="159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421188" y="446405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/>
          </a:p>
        </p:txBody>
      </p:sp>
      <p:sp>
        <p:nvSpPr>
          <p:cNvPr id="37" name="Rounded Rectangle 36"/>
          <p:cNvSpPr/>
          <p:nvPr/>
        </p:nvSpPr>
        <p:spPr>
          <a:xfrm>
            <a:off x="4521796" y="526375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5829" y="435592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88147" y="3080538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17509" y="367609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392598" y="577265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521795" y="489664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grpSp>
        <p:nvGrpSpPr>
          <p:cNvPr id="27" name="Group 56"/>
          <p:cNvGrpSpPr>
            <a:grpSpLocks/>
          </p:cNvGrpSpPr>
          <p:nvPr/>
        </p:nvGrpSpPr>
        <p:grpSpPr bwMode="auto">
          <a:xfrm>
            <a:off x="4521200" y="4552950"/>
            <a:ext cx="1339850" cy="344488"/>
            <a:chOff x="4521796" y="3828803"/>
            <a:chExt cx="1339620" cy="343744"/>
          </a:xfrm>
        </p:grpSpPr>
        <p:sp>
          <p:nvSpPr>
            <p:cNvPr id="39" name="Rounded Rectangle 38"/>
            <p:cNvSpPr/>
            <p:nvPr/>
          </p:nvSpPr>
          <p:spPr>
            <a:xfrm>
              <a:off x="4521796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85670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52651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42" name="Straight Connector 41"/>
            <p:cNvCxnSpPr>
              <a:stCxn id="0" idx="3"/>
              <a:endCxn id="0" idx="1"/>
            </p:cNvCxnSpPr>
            <p:nvPr/>
          </p:nvCxnSpPr>
          <p:spPr>
            <a:xfrm>
              <a:off x="5191606" y="4001467"/>
              <a:ext cx="334905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>
            <a:stCxn id="9" idx="3"/>
            <a:endCxn id="12" idx="2"/>
          </p:cNvCxnSpPr>
          <p:nvPr/>
        </p:nvCxnSpPr>
        <p:spPr>
          <a:xfrm flipV="1">
            <a:off x="1990725" y="3956050"/>
            <a:ext cx="1658938" cy="620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2" idx="3"/>
            <a:endCxn id="36" idx="0"/>
          </p:cNvCxnSpPr>
          <p:nvPr/>
        </p:nvCxnSpPr>
        <p:spPr>
          <a:xfrm>
            <a:off x="4413250" y="3302000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0"/>
            <a:endCxn id="36" idx="1"/>
          </p:cNvCxnSpPr>
          <p:nvPr/>
        </p:nvCxnSpPr>
        <p:spPr>
          <a:xfrm rot="5400000" flipH="1" flipV="1">
            <a:off x="3627437" y="4545013"/>
            <a:ext cx="220663" cy="1366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2"/>
            <a:endCxn id="28" idx="1"/>
          </p:cNvCxnSpPr>
          <p:nvPr/>
        </p:nvCxnSpPr>
        <p:spPr>
          <a:xfrm rot="16200000" flipH="1">
            <a:off x="1378744" y="5080794"/>
            <a:ext cx="762000" cy="106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3"/>
            <a:endCxn id="20" idx="2"/>
          </p:cNvCxnSpPr>
          <p:nvPr/>
        </p:nvCxnSpPr>
        <p:spPr>
          <a:xfrm flipV="1">
            <a:off x="5946775" y="4551363"/>
            <a:ext cx="1433513" cy="56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821267" y="1991874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</a:t>
            </a:r>
          </a:p>
        </p:txBody>
      </p:sp>
      <p:grpSp>
        <p:nvGrpSpPr>
          <p:cNvPr id="35" name="Group 62"/>
          <p:cNvGrpSpPr>
            <a:grpSpLocks/>
          </p:cNvGrpSpPr>
          <p:nvPr/>
        </p:nvGrpSpPr>
        <p:grpSpPr bwMode="auto">
          <a:xfrm>
            <a:off x="2682875" y="1387475"/>
            <a:ext cx="2941638" cy="495300"/>
            <a:chOff x="2682096" y="715997"/>
            <a:chExt cx="2942976" cy="495228"/>
          </a:xfrm>
        </p:grpSpPr>
        <p:sp>
          <p:nvSpPr>
            <p:cNvPr id="60" name="Rounded Rectangle 59"/>
            <p:cNvSpPr/>
            <p:nvPr/>
          </p:nvSpPr>
          <p:spPr>
            <a:xfrm>
              <a:off x="2682096" y="719194"/>
              <a:ext cx="882421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32218" y="719194"/>
              <a:ext cx="882421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742651" y="715997"/>
              <a:ext cx="882421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FFFFFF"/>
                  </a:solidFill>
                </a:rPr>
                <a:t>App</a:t>
              </a:r>
            </a:p>
          </p:txBody>
        </p:sp>
      </p:grpSp>
      <p:sp>
        <p:nvSpPr>
          <p:cNvPr id="226414" name="Title 71"/>
          <p:cNvSpPr>
            <a:spLocks noGrp="1"/>
          </p:cNvSpPr>
          <p:nvPr>
            <p:ph type="title" idx="4294967295"/>
          </p:nvPr>
        </p:nvSpPr>
        <p:spPr>
          <a:xfrm>
            <a:off x="284163" y="215168"/>
            <a:ext cx="9144000" cy="1143000"/>
          </a:xfrm>
        </p:spPr>
        <p:txBody>
          <a:bodyPr/>
          <a:lstStyle/>
          <a:p>
            <a:r>
              <a:rPr lang="en-US" sz="3600" dirty="0">
                <a:latin typeface="Calibri" charset="0"/>
              </a:rPr>
              <a:t>“Software Defined Networking” approach</a:t>
            </a:r>
            <a:br>
              <a:rPr lang="en-US" sz="3600" dirty="0">
                <a:latin typeface="Calibri" charset="0"/>
              </a:rPr>
            </a:br>
            <a:r>
              <a:rPr lang="en-US" sz="3600" dirty="0">
                <a:latin typeface="Calibri" charset="0"/>
              </a:rPr>
              <a:t>to open it</a:t>
            </a:r>
          </a:p>
        </p:txBody>
      </p:sp>
      <p:sp>
        <p:nvSpPr>
          <p:cNvPr id="43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1E5FBDC0-1FB7-9543-96D1-E8F00BD3FEC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41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682096" y="1396370"/>
            <a:ext cx="882421" cy="492031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FFFFFF"/>
                </a:solidFill>
              </a:rPr>
              <a:t>App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982788" y="3965575"/>
            <a:ext cx="1666875" cy="127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13250" y="3511550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0" idx="0"/>
            <a:endCxn id="0" idx="1"/>
          </p:cNvCxnSpPr>
          <p:nvPr/>
        </p:nvCxnSpPr>
        <p:spPr>
          <a:xfrm rot="5400000" flipH="1" flipV="1">
            <a:off x="3675063" y="5222875"/>
            <a:ext cx="1154112" cy="573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0" idx="2"/>
            <a:endCxn id="0" idx="1"/>
          </p:cNvCxnSpPr>
          <p:nvPr/>
        </p:nvCxnSpPr>
        <p:spPr>
          <a:xfrm rot="16200000" flipH="1">
            <a:off x="1967707" y="5168106"/>
            <a:ext cx="603250" cy="183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46775" y="4394200"/>
            <a:ext cx="1433513" cy="5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74291" y="5180909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538001" y="4631283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187850" y="6086441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732218" y="1396370"/>
            <a:ext cx="882421" cy="492031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42651" y="1393173"/>
            <a:ext cx="882421" cy="492031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FFFF"/>
                </a:solidFill>
              </a:rPr>
              <a:t>App</a:t>
            </a:r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-453231" y="3793332"/>
            <a:ext cx="2776537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836863" y="2898775"/>
            <a:ext cx="989012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4368800" y="3538538"/>
            <a:ext cx="2268537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6665912" y="3119438"/>
            <a:ext cx="1427163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3037775" y="3394450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611164" y="3834049"/>
            <a:ext cx="1554801" cy="603688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21267" y="1988440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3649663" y="2406650"/>
            <a:ext cx="3213100" cy="987425"/>
            <a:chOff x="3650213" y="1672972"/>
            <a:chExt cx="3213252" cy="673471"/>
          </a:xfrm>
        </p:grpSpPr>
        <p:sp>
          <p:nvSpPr>
            <p:cNvPr id="101" name="Right Brace 100"/>
            <p:cNvSpPr/>
            <p:nvPr/>
          </p:nvSpPr>
          <p:spPr>
            <a:xfrm>
              <a:off x="3650213" y="1672972"/>
              <a:ext cx="219085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8392" name="TextBox 101"/>
            <p:cNvSpPr txBox="1">
              <a:spLocks noChangeArrowheads="1"/>
            </p:cNvSpPr>
            <p:nvPr/>
          </p:nvSpPr>
          <p:spPr bwMode="auto">
            <a:xfrm>
              <a:off x="3860795" y="1810253"/>
              <a:ext cx="3002670" cy="25172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1. Open interface to hardware</a:t>
              </a:r>
            </a:p>
          </p:txBody>
        </p:sp>
      </p:grpSp>
      <p:grpSp>
        <p:nvGrpSpPr>
          <p:cNvPr id="4" name="Group 121"/>
          <p:cNvGrpSpPr>
            <a:grpSpLocks/>
          </p:cNvGrpSpPr>
          <p:nvPr/>
        </p:nvGrpSpPr>
        <p:grpSpPr bwMode="auto">
          <a:xfrm>
            <a:off x="360363" y="965200"/>
            <a:ext cx="5475287" cy="977900"/>
            <a:chOff x="360953" y="231801"/>
            <a:chExt cx="5475244" cy="977815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2227838" y="1208029"/>
              <a:ext cx="3608359" cy="1587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395" name="TextBox 109"/>
            <p:cNvSpPr txBox="1">
              <a:spLocks noChangeArrowheads="1"/>
            </p:cNvSpPr>
            <p:nvPr/>
          </p:nvSpPr>
          <p:spPr bwMode="auto">
            <a:xfrm>
              <a:off x="360953" y="231801"/>
              <a:ext cx="250865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3. Well-defined open API</a:t>
              </a:r>
            </a:p>
          </p:txBody>
        </p:sp>
        <p:cxnSp>
          <p:nvCxnSpPr>
            <p:cNvPr id="113" name="Straight Connector 112"/>
            <p:cNvCxnSpPr>
              <a:endCxn id="228395" idx="2"/>
            </p:cNvCxnSpPr>
            <p:nvPr/>
          </p:nvCxnSpPr>
          <p:spPr>
            <a:xfrm rot="10800000">
              <a:off x="1615068" y="601657"/>
              <a:ext cx="612770" cy="606372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5437188" y="774700"/>
            <a:ext cx="3705225" cy="1416050"/>
            <a:chOff x="5538906" y="277967"/>
            <a:chExt cx="3704071" cy="1416079"/>
          </a:xfrm>
        </p:grpSpPr>
        <p:sp>
          <p:nvSpPr>
            <p:cNvPr id="228398" name="TextBox 103"/>
            <p:cNvSpPr txBox="1">
              <a:spLocks noChangeArrowheads="1"/>
            </p:cNvSpPr>
            <p:nvPr/>
          </p:nvSpPr>
          <p:spPr bwMode="auto">
            <a:xfrm>
              <a:off x="5538906" y="277967"/>
              <a:ext cx="370407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2. At least one good operating system</a:t>
              </a:r>
            </a:p>
            <a:p>
              <a:pPr algn="ctr"/>
              <a:r>
                <a:rPr lang="en-US">
                  <a:latin typeface="Calibri" charset="0"/>
                  <a:ea typeface="ＭＳ Ｐゴシック" charset="-128"/>
                  <a:cs typeface="ＭＳ Ｐゴシック" charset="-128"/>
                </a:rPr>
                <a:t>Extensible, possibly open-source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rot="5400000">
              <a:off x="6029956" y="1088476"/>
              <a:ext cx="769953" cy="441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3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Calibri" charset="0"/>
              </a:rPr>
              <a:t>The “Software-defined Network”</a:t>
            </a:r>
            <a:br>
              <a:rPr lang="en-US" sz="4000">
                <a:latin typeface="Calibri" charset="0"/>
              </a:rPr>
            </a:br>
            <a:endParaRPr lang="en-US" sz="4000">
              <a:latin typeface="Calibri" charset="0"/>
            </a:endParaRPr>
          </a:p>
        </p:txBody>
      </p:sp>
      <p:sp>
        <p:nvSpPr>
          <p:cNvPr id="7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2EC61CCE-A202-5040-BF94-4BC19614E48F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42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2582863" y="4724400"/>
            <a:ext cx="1366837" cy="836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>
            <a:off x="4576763" y="4295775"/>
            <a:ext cx="631825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0"/>
            <a:endCxn id="36" idx="1"/>
          </p:cNvCxnSpPr>
          <p:nvPr/>
        </p:nvCxnSpPr>
        <p:spPr>
          <a:xfrm rot="5400000" flipH="1" flipV="1">
            <a:off x="3941763" y="5500687"/>
            <a:ext cx="655638" cy="627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8" idx="1"/>
          </p:cNvCxnSpPr>
          <p:nvPr/>
        </p:nvCxnSpPr>
        <p:spPr>
          <a:xfrm rot="16200000" flipH="1">
            <a:off x="2359819" y="5599906"/>
            <a:ext cx="668338" cy="127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3"/>
            <a:endCxn id="20" idx="2"/>
          </p:cNvCxnSpPr>
          <p:nvPr/>
        </p:nvCxnSpPr>
        <p:spPr>
          <a:xfrm flipV="1">
            <a:off x="5834063" y="5114925"/>
            <a:ext cx="1176337" cy="371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6379433" y="458963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211367" y="154053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1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4429125" y="3471863"/>
            <a:ext cx="2986088" cy="673100"/>
            <a:chOff x="3650213" y="1672972"/>
            <a:chExt cx="2985801" cy="673471"/>
          </a:xfrm>
        </p:grpSpPr>
        <p:sp>
          <p:nvSpPr>
            <p:cNvPr id="101" name="Right Brace 100"/>
            <p:cNvSpPr/>
            <p:nvPr/>
          </p:nvSpPr>
          <p:spPr>
            <a:xfrm>
              <a:off x="3650213" y="1672972"/>
              <a:ext cx="219054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261" name="TextBox 101"/>
            <p:cNvSpPr txBox="1">
              <a:spLocks noChangeArrowheads="1"/>
            </p:cNvSpPr>
            <p:nvPr/>
          </p:nvSpPr>
          <p:spPr bwMode="auto">
            <a:xfrm>
              <a:off x="3860795" y="1810253"/>
              <a:ext cx="2775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Open interface to hardware</a:t>
              </a:r>
            </a:p>
          </p:txBody>
        </p:sp>
      </p:grpSp>
      <p:sp>
        <p:nvSpPr>
          <p:cNvPr id="41" name="Rounded Rectangle 40"/>
          <p:cNvSpPr/>
          <p:nvPr/>
        </p:nvSpPr>
        <p:spPr bwMode="auto">
          <a:xfrm>
            <a:off x="821267" y="2943632"/>
            <a:ext cx="6915182" cy="527732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Virtualization or “Slicing” Layer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04501" y="155167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397635" y="156281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3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990769" y="157395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4</a:t>
            </a: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257300" y="1030288"/>
            <a:ext cx="6096000" cy="492125"/>
            <a:chOff x="1256791" y="1030784"/>
            <a:chExt cx="6096247" cy="492031"/>
          </a:xfrm>
        </p:grpSpPr>
        <p:sp>
          <p:nvSpPr>
            <p:cNvPr id="5" name="Rounded Rectangle 4"/>
            <p:cNvSpPr/>
            <p:nvPr/>
          </p:nvSpPr>
          <p:spPr>
            <a:xfrm>
              <a:off x="125679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00575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86012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609087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463459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21242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06679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81575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</p:grp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5410200" y="57150"/>
            <a:ext cx="2774950" cy="1658938"/>
            <a:chOff x="5410666" y="56921"/>
            <a:chExt cx="2775119" cy="1658623"/>
          </a:xfrm>
        </p:grpSpPr>
        <p:sp>
          <p:nvSpPr>
            <p:cNvPr id="93234" name="TextBox 103"/>
            <p:cNvSpPr txBox="1">
              <a:spLocks noChangeArrowheads="1"/>
            </p:cNvSpPr>
            <p:nvPr/>
          </p:nvSpPr>
          <p:spPr bwMode="auto">
            <a:xfrm>
              <a:off x="5410666" y="56921"/>
              <a:ext cx="27751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Many operating systems, or</a:t>
              </a:r>
            </a:p>
            <a:p>
              <a:pPr algn="ctr"/>
              <a:r>
                <a:rPr lang="en-US">
                  <a:latin typeface="Calibri" pitchFamily="34" charset="0"/>
                </a:rPr>
                <a:t>Many versions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rot="16200000" flipH="1">
              <a:off x="6196651" y="1220338"/>
              <a:ext cx="990412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701925" y="735013"/>
            <a:ext cx="3176588" cy="2224087"/>
            <a:chOff x="2701157" y="278760"/>
            <a:chExt cx="3178140" cy="2680825"/>
          </a:xfrm>
        </p:grpSpPr>
        <p:cxnSp>
          <p:nvCxnSpPr>
            <p:cNvPr id="69" name="Straight Connector 68"/>
            <p:cNvCxnSpPr/>
            <p:nvPr/>
          </p:nvCxnSpPr>
          <p:spPr>
            <a:xfrm rot="5400000">
              <a:off x="1369192" y="1610725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2957468" y="1618379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4545744" y="1626033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4460875" y="2384425"/>
            <a:ext cx="2984500" cy="574675"/>
            <a:chOff x="3650213" y="1672972"/>
            <a:chExt cx="2985801" cy="673471"/>
          </a:xfrm>
        </p:grpSpPr>
        <p:sp>
          <p:nvSpPr>
            <p:cNvPr id="81" name="Right Brace 80"/>
            <p:cNvSpPr/>
            <p:nvPr/>
          </p:nvSpPr>
          <p:spPr>
            <a:xfrm>
              <a:off x="3650213" y="1672972"/>
              <a:ext cx="219170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230" name="TextBox 81"/>
            <p:cNvSpPr txBox="1">
              <a:spLocks noChangeArrowheads="1"/>
            </p:cNvSpPr>
            <p:nvPr/>
          </p:nvSpPr>
          <p:spPr bwMode="auto">
            <a:xfrm>
              <a:off x="3860795" y="1810253"/>
              <a:ext cx="2775219" cy="4320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 pitchFamily="34" charset="0"/>
                </a:rPr>
                <a:t>Open interface to hardware</a:t>
              </a:r>
            </a:p>
          </p:txBody>
        </p:sp>
      </p:grpSp>
      <p:grpSp>
        <p:nvGrpSpPr>
          <p:cNvPr id="8" name="Group 86"/>
          <p:cNvGrpSpPr>
            <a:grpSpLocks/>
          </p:cNvGrpSpPr>
          <p:nvPr/>
        </p:nvGrpSpPr>
        <p:grpSpPr bwMode="auto">
          <a:xfrm>
            <a:off x="1206500" y="57150"/>
            <a:ext cx="1665288" cy="690563"/>
            <a:chOff x="1205767" y="56921"/>
            <a:chExt cx="1666254" cy="690891"/>
          </a:xfrm>
        </p:grpSpPr>
        <p:sp>
          <p:nvSpPr>
            <p:cNvPr id="93227" name="TextBox 82"/>
            <p:cNvSpPr txBox="1">
              <a:spLocks noChangeArrowheads="1"/>
            </p:cNvSpPr>
            <p:nvPr/>
          </p:nvSpPr>
          <p:spPr bwMode="auto">
            <a:xfrm>
              <a:off x="1205767" y="56921"/>
              <a:ext cx="16662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Isolated “slices”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2006331" y="426985"/>
              <a:ext cx="694140" cy="3208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ounded Rectangle 88"/>
          <p:cNvSpPr/>
          <p:nvPr/>
        </p:nvSpPr>
        <p:spPr>
          <a:xfrm>
            <a:off x="4397635" y="497105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153551" y="535247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194390" y="6142288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959903" y="416771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214B3-7704-4D7F-A507-9BEC7180CD79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SDN examples using </a:t>
            </a:r>
            <a:r>
              <a:rPr lang="en-US" sz="3600" dirty="0" err="1" smtClean="0"/>
              <a:t>OpenFlow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>Simple primitive, but many applications</a:t>
            </a:r>
            <a:endParaRPr lang="en-US" sz="3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Stanford Demos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Wireless mobility</a:t>
            </a:r>
          </a:p>
          <a:p>
            <a:r>
              <a:rPr lang="en-US" dirty="0" smtClean="0"/>
              <a:t>VM mobility/migration</a:t>
            </a:r>
          </a:p>
          <a:p>
            <a:r>
              <a:rPr lang="en-US" dirty="0" smtClean="0"/>
              <a:t>Network virtualization</a:t>
            </a:r>
          </a:p>
          <a:p>
            <a:r>
              <a:rPr lang="en-US" dirty="0" smtClean="0"/>
              <a:t>Power management</a:t>
            </a:r>
          </a:p>
          <a:p>
            <a:r>
              <a:rPr lang="en-US" dirty="0" smtClean="0"/>
              <a:t>Hardware 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Traffic Engineering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Removing spanning tree</a:t>
            </a:r>
          </a:p>
          <a:p>
            <a:r>
              <a:rPr lang="en-US" dirty="0" smtClean="0"/>
              <a:t>Network visualization</a:t>
            </a:r>
          </a:p>
          <a:p>
            <a:r>
              <a:rPr lang="en-US" dirty="0" smtClean="0"/>
              <a:t>Network debugging</a:t>
            </a:r>
          </a:p>
          <a:p>
            <a:r>
              <a:rPr lang="en-US" dirty="0" smtClean="0"/>
              <a:t>Packet-circuit convergence</a:t>
            </a:r>
          </a:p>
          <a:p>
            <a:r>
              <a:rPr lang="en-US" dirty="0" smtClean="0"/>
              <a:t>Home networks</a:t>
            </a:r>
          </a:p>
          <a:p>
            <a:r>
              <a:rPr lang="en-US" dirty="0" smtClean="0"/>
              <a:t>Flexible access control</a:t>
            </a:r>
          </a:p>
          <a:p>
            <a:r>
              <a:rPr lang="en-US" dirty="0" smtClean="0"/>
              <a:t>Scale-out routers</a:t>
            </a:r>
          </a:p>
          <a:p>
            <a:r>
              <a:rPr lang="en-US" dirty="0" smtClean="0"/>
              <a:t>Scale-out data centers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latin typeface="Calibri" pitchFamily="34" charset="0"/>
              </a:rPr>
              <a:t>OpenFlow Demonstration Overview</a:t>
            </a:r>
            <a:endParaRPr lang="de-DE" sz="4000" smtClean="0">
              <a:latin typeface="Calibri" pitchFamily="34" charset="0"/>
            </a:endParaRPr>
          </a:p>
        </p:txBody>
      </p:sp>
      <p:graphicFrame>
        <p:nvGraphicFramePr>
          <p:cNvPr id="127059" name="Group 83"/>
          <p:cNvGraphicFramePr>
            <a:graphicFrameLocks noGrp="1"/>
          </p:cNvGraphicFramePr>
          <p:nvPr/>
        </p:nvGraphicFramePr>
        <p:xfrm>
          <a:off x="1447800" y="1919288"/>
          <a:ext cx="6096000" cy="4549458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Network Virtualization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FlowVisor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Hardware Prototyping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OpenPipes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Load Balancing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PlugNServe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Energy Savings</a:t>
                      </a:r>
                      <a:endParaRPr kumimoji="0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ElasticTree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Mobility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MobileVMs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Traffic Engineering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Aggregation</a:t>
                      </a:r>
                      <a:endParaRPr kumimoji="0" lang="de-DE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Wireless Video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OpenRoads</a:t>
                      </a:r>
                      <a:endParaRPr kumimoji="0" lang="de-D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7057" name="AutoShape 81"/>
          <p:cNvSpPr>
            <a:spLocks noChangeArrowheads="1"/>
          </p:cNvSpPr>
          <p:nvPr/>
        </p:nvSpPr>
        <p:spPr bwMode="auto">
          <a:xfrm>
            <a:off x="2057400" y="1295400"/>
            <a:ext cx="17526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latin typeface="+mn-lt"/>
              </a:rPr>
              <a:t>Topic</a:t>
            </a:r>
            <a:endParaRPr lang="de-DE" sz="3200">
              <a:latin typeface="+mn-lt"/>
            </a:endParaRPr>
          </a:p>
        </p:txBody>
      </p:sp>
      <p:sp>
        <p:nvSpPr>
          <p:cNvPr id="127058" name="AutoShape 82"/>
          <p:cNvSpPr>
            <a:spLocks noChangeArrowheads="1"/>
          </p:cNvSpPr>
          <p:nvPr/>
        </p:nvSpPr>
        <p:spPr bwMode="auto">
          <a:xfrm>
            <a:off x="5105400" y="1295400"/>
            <a:ext cx="17526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latin typeface="+mn-lt"/>
              </a:rPr>
              <a:t>Demo</a:t>
            </a:r>
            <a:endParaRPr lang="de-DE" sz="320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1E4577-81B9-4A93-8B7D-50D43F9E6FD6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295400"/>
            <a:ext cx="8043863" cy="4867275"/>
          </a:xfrm>
          <a:prstGeom prst="rect">
            <a:avLst/>
          </a:prstGeom>
          <a:noFill/>
          <a:ln w="3175">
            <a:noFill/>
            <a:prstDash val="sysDot"/>
            <a:miter lim="800000"/>
            <a:headEnd/>
            <a:tailEnd/>
          </a:ln>
        </p:spPr>
      </p:pic>
      <p:sp>
        <p:nvSpPr>
          <p:cNvPr id="119810" name="Rectangle 4"/>
          <p:cNvSpPr>
            <a:spLocks noGrp="1" noChangeArrowheads="1"/>
          </p:cNvSpPr>
          <p:nvPr>
            <p:ph type="title"/>
          </p:nvPr>
        </p:nvSpPr>
        <p:spPr>
          <a:xfrm>
            <a:off x="156304" y="1588"/>
            <a:ext cx="9144000" cy="1065212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pitchFamily="34" charset="0"/>
              </a:rPr>
              <a:t>Demo Infrastructure with Slicing</a:t>
            </a:r>
          </a:p>
        </p:txBody>
      </p:sp>
      <p:sp>
        <p:nvSpPr>
          <p:cNvPr id="119811" name="AutoShape 5"/>
          <p:cNvSpPr>
            <a:spLocks noChangeArrowheads="1"/>
          </p:cNvSpPr>
          <p:nvPr/>
        </p:nvSpPr>
        <p:spPr bwMode="auto">
          <a:xfrm>
            <a:off x="987425" y="4006850"/>
            <a:ext cx="900113" cy="215900"/>
          </a:xfrm>
          <a:prstGeom prst="wedgeRectCallout">
            <a:avLst>
              <a:gd name="adj1" fmla="val 76454"/>
              <a:gd name="adj2" fmla="val 177940"/>
            </a:avLst>
          </a:prstGeom>
          <a:solidFill>
            <a:srgbClr val="E20074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1600">
                <a:solidFill>
                  <a:schemeClr val="bg1"/>
                </a:solidFill>
                <a:latin typeface="Tele-GroteskHal" pitchFamily="2" charset="0"/>
                <a:cs typeface="Times New Roman" pitchFamily="18" charset="0"/>
              </a:rPr>
              <a:t>Flows</a:t>
            </a:r>
          </a:p>
        </p:txBody>
      </p:sp>
      <p:sp>
        <p:nvSpPr>
          <p:cNvPr id="119812" name="AutoShape 6"/>
          <p:cNvSpPr>
            <a:spLocks noChangeArrowheads="1"/>
          </p:cNvSpPr>
          <p:nvPr/>
        </p:nvSpPr>
        <p:spPr bwMode="auto">
          <a:xfrm>
            <a:off x="303213" y="2746375"/>
            <a:ext cx="1350962" cy="396875"/>
          </a:xfrm>
          <a:prstGeom prst="wedgeRectCallout">
            <a:avLst>
              <a:gd name="adj1" fmla="val 124954"/>
              <a:gd name="adj2" fmla="val 91199"/>
            </a:avLst>
          </a:prstGeom>
          <a:solidFill>
            <a:srgbClr val="E20074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1600">
                <a:solidFill>
                  <a:schemeClr val="bg1"/>
                </a:solidFill>
                <a:latin typeface="Tele-GroteskHal" pitchFamily="2" charset="0"/>
                <a:cs typeface="Times New Roman" pitchFamily="18" charset="0"/>
              </a:rPr>
              <a:t>OpenFlow switches</a:t>
            </a:r>
          </a:p>
        </p:txBody>
      </p:sp>
      <p:sp>
        <p:nvSpPr>
          <p:cNvPr id="119813" name="AutoShape 7"/>
          <p:cNvSpPr>
            <a:spLocks noChangeArrowheads="1"/>
          </p:cNvSpPr>
          <p:nvPr/>
        </p:nvSpPr>
        <p:spPr bwMode="auto">
          <a:xfrm>
            <a:off x="303213" y="1343025"/>
            <a:ext cx="900112" cy="252413"/>
          </a:xfrm>
          <a:prstGeom prst="wedgeRectCallout">
            <a:avLst>
              <a:gd name="adj1" fmla="val 71519"/>
              <a:gd name="adj2" fmla="val 158176"/>
            </a:avLst>
          </a:prstGeom>
          <a:solidFill>
            <a:srgbClr val="E20074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1600">
                <a:solidFill>
                  <a:schemeClr val="bg1"/>
                </a:solidFill>
                <a:latin typeface="Tele-GroteskHal" pitchFamily="2" charset="0"/>
                <a:cs typeface="Times New Roman" pitchFamily="18" charset="0"/>
              </a:rPr>
              <a:t>WiMax</a:t>
            </a:r>
          </a:p>
        </p:txBody>
      </p:sp>
      <p:sp>
        <p:nvSpPr>
          <p:cNvPr id="119814" name="AutoShape 8"/>
          <p:cNvSpPr>
            <a:spLocks noChangeArrowheads="1"/>
          </p:cNvSpPr>
          <p:nvPr/>
        </p:nvSpPr>
        <p:spPr bwMode="auto">
          <a:xfrm>
            <a:off x="8047038" y="4006850"/>
            <a:ext cx="1096962" cy="539750"/>
          </a:xfrm>
          <a:prstGeom prst="wedgeRectCallout">
            <a:avLst>
              <a:gd name="adj1" fmla="val -110671"/>
              <a:gd name="adj2" fmla="val 41176"/>
            </a:avLst>
          </a:prstGeom>
          <a:solidFill>
            <a:srgbClr val="E20074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1600">
                <a:solidFill>
                  <a:schemeClr val="bg1"/>
                </a:solidFill>
                <a:latin typeface="Tele-GroteskHal" pitchFamily="2" charset="0"/>
                <a:cs typeface="Times New Roman" pitchFamily="18" charset="0"/>
              </a:rPr>
              <a:t>Packet processors</a:t>
            </a:r>
          </a:p>
        </p:txBody>
      </p:sp>
      <p:sp>
        <p:nvSpPr>
          <p:cNvPr id="119815" name="AutoShape 9"/>
          <p:cNvSpPr>
            <a:spLocks noChangeArrowheads="1"/>
          </p:cNvSpPr>
          <p:nvPr/>
        </p:nvSpPr>
        <p:spPr bwMode="auto">
          <a:xfrm>
            <a:off x="8243888" y="1620838"/>
            <a:ext cx="900112" cy="225425"/>
          </a:xfrm>
          <a:prstGeom prst="wedgeRectCallout">
            <a:avLst>
              <a:gd name="adj1" fmla="val -148236"/>
              <a:gd name="adj2" fmla="val -14083"/>
            </a:avLst>
          </a:prstGeom>
          <a:solidFill>
            <a:srgbClr val="E20074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1600">
                <a:solidFill>
                  <a:schemeClr val="bg1"/>
                </a:solidFill>
                <a:latin typeface="Tele-GroteskHal" pitchFamily="2" charset="0"/>
                <a:cs typeface="Times New Roman" pitchFamily="18" charset="0"/>
              </a:rPr>
              <a:t>WiFi APs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483F59-F230-4975-B254-9A12D5D5C0A0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008063"/>
          </a:xfrm>
        </p:spPr>
        <p:txBody>
          <a:bodyPr rIns="81277"/>
          <a:lstStyle/>
          <a:p>
            <a:pPr marL="55563" eaLnBrk="1" hangingPunct="1"/>
            <a:r>
              <a:rPr lang="en-US" sz="4000" smtClean="0">
                <a:latin typeface="Calibri" pitchFamily="34" charset="0"/>
              </a:rPr>
              <a:t>FlowVisor Creates Virtual Networks</a:t>
            </a:r>
          </a:p>
        </p:txBody>
      </p:sp>
      <p:pic>
        <p:nvPicPr>
          <p:cNvPr id="121858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886450"/>
            <a:ext cx="72390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1859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8288" y="5886450"/>
            <a:ext cx="72548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1860" name="Line 5"/>
          <p:cNvSpPr>
            <a:spLocks noChangeShapeType="1"/>
          </p:cNvSpPr>
          <p:nvPr/>
        </p:nvSpPr>
        <p:spPr bwMode="auto">
          <a:xfrm flipH="1">
            <a:off x="1611313" y="4016375"/>
            <a:ext cx="628650" cy="1139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61" name="Line 6"/>
          <p:cNvSpPr>
            <a:spLocks noChangeShapeType="1"/>
          </p:cNvSpPr>
          <p:nvPr/>
        </p:nvSpPr>
        <p:spPr bwMode="auto">
          <a:xfrm>
            <a:off x="3981450" y="5659438"/>
            <a:ext cx="288925" cy="319087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14663" y="5156200"/>
            <a:ext cx="1304925" cy="503238"/>
            <a:chOff x="0" y="0"/>
            <a:chExt cx="1169" cy="449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20" name="AutoShape 9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21" name="Rectangle 10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18" name="AutoShape 12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9" name="Rectangle 13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3" name="Rectangle 14"/>
          <p:cNvSpPr>
            <a:spLocks/>
          </p:cNvSpPr>
          <p:nvPr/>
        </p:nvSpPr>
        <p:spPr bwMode="auto">
          <a:xfrm>
            <a:off x="3446463" y="5153025"/>
            <a:ext cx="85566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64" name="Picture 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0713" y="5238750"/>
            <a:ext cx="392112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35000" y="5156200"/>
            <a:ext cx="1304925" cy="503238"/>
            <a:chOff x="0" y="0"/>
            <a:chExt cx="1169" cy="449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14" name="AutoShape 18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5" name="Rectangle 19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12" name="AutoShape 21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3" name="Rectangle 22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6" name="Rectangle 23"/>
          <p:cNvSpPr>
            <a:spLocks/>
          </p:cNvSpPr>
          <p:nvPr/>
        </p:nvSpPr>
        <p:spPr bwMode="auto">
          <a:xfrm>
            <a:off x="1073150" y="5153025"/>
            <a:ext cx="8556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67" name="Picture 2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1050" y="5238750"/>
            <a:ext cx="393700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998663" y="3560763"/>
            <a:ext cx="1304925" cy="501650"/>
            <a:chOff x="0" y="0"/>
            <a:chExt cx="1169" cy="449"/>
          </a:xfrm>
        </p:grpSpPr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08" name="AutoShape 27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09" name="Rectangle 28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06" name="AutoShape 30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07" name="Rectangle 31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9" name="Rectangle 32"/>
          <p:cNvSpPr>
            <a:spLocks/>
          </p:cNvSpPr>
          <p:nvPr/>
        </p:nvSpPr>
        <p:spPr bwMode="auto">
          <a:xfrm>
            <a:off x="2432050" y="3560763"/>
            <a:ext cx="8556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70" name="Picture 3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4713" y="3641725"/>
            <a:ext cx="392112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1871" name="Line 34"/>
          <p:cNvSpPr>
            <a:spLocks noChangeShapeType="1"/>
          </p:cNvSpPr>
          <p:nvPr/>
        </p:nvSpPr>
        <p:spPr bwMode="auto">
          <a:xfrm>
            <a:off x="3063875" y="4016375"/>
            <a:ext cx="628650" cy="1139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2" name="Line 35"/>
          <p:cNvSpPr>
            <a:spLocks noChangeShapeType="1"/>
          </p:cNvSpPr>
          <p:nvPr/>
        </p:nvSpPr>
        <p:spPr bwMode="auto">
          <a:xfrm flipH="1">
            <a:off x="695325" y="5659438"/>
            <a:ext cx="338138" cy="319087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3" name="Rectangle 36"/>
          <p:cNvSpPr>
            <a:spLocks/>
          </p:cNvSpPr>
          <p:nvPr/>
        </p:nvSpPr>
        <p:spPr bwMode="auto">
          <a:xfrm>
            <a:off x="3508375" y="3276600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500">
                <a:latin typeface="Calibri" pitchFamily="34" charset="0"/>
                <a:cs typeface="Arial" charset="0"/>
                <a:sym typeface="Arial" charset="0"/>
              </a:rPr>
              <a:t>OpenFlow</a:t>
            </a:r>
          </a:p>
          <a:p>
            <a:pPr marL="39688" defTabSz="642938"/>
            <a:r>
              <a:rPr lang="en-US" sz="1500">
                <a:latin typeface="Calibri" pitchFamily="34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121874" name="Line 37"/>
          <p:cNvSpPr>
            <a:spLocks noChangeShapeType="1"/>
          </p:cNvSpPr>
          <p:nvPr/>
        </p:nvSpPr>
        <p:spPr bwMode="auto">
          <a:xfrm rot="10800000" flipH="1">
            <a:off x="4270375" y="4170363"/>
            <a:ext cx="1370013" cy="10652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5" name="Line 38"/>
          <p:cNvSpPr>
            <a:spLocks noChangeShapeType="1"/>
          </p:cNvSpPr>
          <p:nvPr/>
        </p:nvSpPr>
        <p:spPr bwMode="auto">
          <a:xfrm rot="10800000" flipH="1">
            <a:off x="3357563" y="3713163"/>
            <a:ext cx="1754187" cy="746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6" name="Line 39"/>
          <p:cNvSpPr>
            <a:spLocks noChangeShapeType="1"/>
          </p:cNvSpPr>
          <p:nvPr/>
        </p:nvSpPr>
        <p:spPr bwMode="auto">
          <a:xfrm rot="10800000" flipH="1">
            <a:off x="1984375" y="4092575"/>
            <a:ext cx="3122613" cy="11430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5105400" y="3429000"/>
            <a:ext cx="2057400" cy="685800"/>
            <a:chOff x="0" y="0"/>
            <a:chExt cx="3000" cy="664"/>
          </a:xfrm>
        </p:grpSpPr>
        <p:grpSp>
          <p:nvGrpSpPr>
            <p:cNvPr id="12" name="Group 41"/>
            <p:cNvGrpSpPr>
              <a:grpSpLocks/>
            </p:cNvGrpSpPr>
            <p:nvPr/>
          </p:nvGrpSpPr>
          <p:grpSpPr bwMode="auto">
            <a:xfrm>
              <a:off x="0" y="0"/>
              <a:ext cx="3000" cy="664"/>
              <a:chOff x="0" y="0"/>
              <a:chExt cx="3000" cy="664"/>
            </a:xfrm>
          </p:grpSpPr>
          <p:sp>
            <p:nvSpPr>
              <p:cNvPr id="121902" name="AutoShape 42"/>
              <p:cNvSpPr>
                <a:spLocks/>
              </p:cNvSpPr>
              <p:nvPr/>
            </p:nvSpPr>
            <p:spPr bwMode="auto">
              <a:xfrm>
                <a:off x="0" y="0"/>
                <a:ext cx="3000" cy="664"/>
              </a:xfrm>
              <a:prstGeom prst="roundRect">
                <a:avLst>
                  <a:gd name="adj" fmla="val 11718"/>
                </a:avLst>
              </a:prstGeom>
              <a:solidFill>
                <a:srgbClr val="FFFFFF"/>
              </a:solidFill>
              <a:ln w="381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121903" name="Rectangle 43"/>
              <p:cNvSpPr>
                <a:spLocks/>
              </p:cNvSpPr>
              <p:nvPr/>
            </p:nvSpPr>
            <p:spPr bwMode="auto">
              <a:xfrm>
                <a:off x="31" y="32"/>
                <a:ext cx="2939" cy="5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sp>
          <p:nvSpPr>
            <p:cNvPr id="121901" name="Rectangle 44"/>
            <p:cNvSpPr>
              <a:spLocks/>
            </p:cNvSpPr>
            <p:nvPr/>
          </p:nvSpPr>
          <p:spPr bwMode="auto">
            <a:xfrm>
              <a:off x="734" y="181"/>
              <a:ext cx="1537" cy="3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26788" tIns="26788" rIns="79139" bIns="26788" anchor="ctr">
              <a:spAutoFit/>
            </a:bodyPr>
            <a:lstStyle/>
            <a:p>
              <a:pPr algn="ctr" defTabSz="642938"/>
              <a:r>
                <a:rPr lang="en-US" sz="1700">
                  <a:latin typeface="Calibri" pitchFamily="34" charset="0"/>
                  <a:cs typeface="Arial" charset="0"/>
                  <a:sym typeface="Arial" charset="0"/>
                </a:rPr>
                <a:t>FlowVisor</a:t>
              </a:r>
            </a:p>
          </p:txBody>
        </p:sp>
      </p:grpSp>
      <p:sp>
        <p:nvSpPr>
          <p:cNvPr id="121878" name="Rectangle 45"/>
          <p:cNvSpPr>
            <a:spLocks/>
          </p:cNvSpPr>
          <p:nvPr/>
        </p:nvSpPr>
        <p:spPr bwMode="auto">
          <a:xfrm>
            <a:off x="3206750" y="1143000"/>
            <a:ext cx="1152525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OpenPipes</a:t>
            </a:r>
          </a:p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Demo</a:t>
            </a:r>
          </a:p>
        </p:txBody>
      </p:sp>
      <p:sp>
        <p:nvSpPr>
          <p:cNvPr id="121879" name="Rectangle 46"/>
          <p:cNvSpPr>
            <a:spLocks/>
          </p:cNvSpPr>
          <p:nvPr/>
        </p:nvSpPr>
        <p:spPr bwMode="auto">
          <a:xfrm>
            <a:off x="5181600" y="1066800"/>
            <a:ext cx="1236663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OpenRoads</a:t>
            </a:r>
          </a:p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Demo</a:t>
            </a:r>
          </a:p>
        </p:txBody>
      </p: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3508375" y="1752600"/>
            <a:ext cx="911225" cy="909638"/>
            <a:chOff x="0" y="0"/>
            <a:chExt cx="816" cy="816"/>
          </a:xfrm>
        </p:grpSpPr>
        <p:pic>
          <p:nvPicPr>
            <p:cNvPr id="121899" name="Picture 49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5383213" y="1600200"/>
            <a:ext cx="911225" cy="911225"/>
            <a:chOff x="0" y="0"/>
            <a:chExt cx="816" cy="816"/>
          </a:xfrm>
        </p:grpSpPr>
        <p:pic>
          <p:nvPicPr>
            <p:cNvPr id="121898" name="Picture 5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7508875" y="1752600"/>
            <a:ext cx="911225" cy="909638"/>
            <a:chOff x="0" y="0"/>
            <a:chExt cx="816" cy="816"/>
          </a:xfrm>
        </p:grpSpPr>
        <p:pic>
          <p:nvPicPr>
            <p:cNvPr id="121897" name="Picture 53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21883" name="Line 54"/>
          <p:cNvSpPr>
            <a:spLocks noChangeShapeType="1"/>
          </p:cNvSpPr>
          <p:nvPr/>
        </p:nvSpPr>
        <p:spPr bwMode="auto">
          <a:xfrm rot="10800000">
            <a:off x="4159250" y="2589213"/>
            <a:ext cx="1371600" cy="838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4" name="Line 55"/>
          <p:cNvSpPr>
            <a:spLocks noChangeShapeType="1"/>
          </p:cNvSpPr>
          <p:nvPr/>
        </p:nvSpPr>
        <p:spPr bwMode="auto">
          <a:xfrm rot="10800000">
            <a:off x="5757863" y="2439988"/>
            <a:ext cx="533400" cy="9890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5" name="Line 56"/>
          <p:cNvSpPr>
            <a:spLocks noChangeShapeType="1"/>
          </p:cNvSpPr>
          <p:nvPr/>
        </p:nvSpPr>
        <p:spPr bwMode="auto">
          <a:xfrm rot="10800000" flipH="1">
            <a:off x="7242175" y="2590800"/>
            <a:ext cx="652463" cy="838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6" name="Rectangle 57"/>
          <p:cNvSpPr>
            <a:spLocks/>
          </p:cNvSpPr>
          <p:nvPr/>
        </p:nvSpPr>
        <p:spPr bwMode="auto">
          <a:xfrm>
            <a:off x="6365875" y="2849563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500" u="sng">
                <a:latin typeface="Calibri" pitchFamily="34" charset="0"/>
                <a:cs typeface="Arial" charset="0"/>
                <a:sym typeface="Arial" charset="0"/>
              </a:rPr>
              <a:t>OpenFlow</a:t>
            </a:r>
          </a:p>
          <a:p>
            <a:pPr marL="39688" defTabSz="642938"/>
            <a:r>
              <a:rPr lang="en-US" sz="1500" u="sng">
                <a:latin typeface="Calibri" pitchFamily="34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121887" name="Rectangle 58"/>
          <p:cNvSpPr>
            <a:spLocks/>
          </p:cNvSpPr>
          <p:nvPr/>
        </p:nvSpPr>
        <p:spPr bwMode="auto">
          <a:xfrm>
            <a:off x="6950075" y="1062038"/>
            <a:ext cx="1465263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PlugNServe</a:t>
            </a:r>
          </a:p>
          <a:p>
            <a:pPr marL="39688" algn="ctr" defTabSz="642938"/>
            <a:r>
              <a:rPr lang="en-US" sz="1700">
                <a:latin typeface="Calibri" pitchFamily="34" charset="0"/>
                <a:cs typeface="Arial" charset="0"/>
                <a:sym typeface="Arial" charset="0"/>
              </a:rPr>
              <a:t>Load-balancer</a:t>
            </a:r>
          </a:p>
        </p:txBody>
      </p:sp>
      <p:sp>
        <p:nvSpPr>
          <p:cNvPr id="121888" name="Line 59"/>
          <p:cNvSpPr>
            <a:spLocks noChangeShapeType="1"/>
          </p:cNvSpPr>
          <p:nvPr/>
        </p:nvSpPr>
        <p:spPr bwMode="auto">
          <a:xfrm rot="10800000" flipH="1" flipV="1">
            <a:off x="6784975" y="3657600"/>
            <a:ext cx="7620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9" name="Line 60"/>
          <p:cNvSpPr>
            <a:spLocks noChangeShapeType="1"/>
          </p:cNvSpPr>
          <p:nvPr/>
        </p:nvSpPr>
        <p:spPr bwMode="auto">
          <a:xfrm rot="10800000" flipH="1" flipV="1">
            <a:off x="6784975" y="3884613"/>
            <a:ext cx="762000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41" name="AutoShape 61"/>
          <p:cNvSpPr>
            <a:spLocks noChangeArrowheads="1"/>
          </p:cNvSpPr>
          <p:nvPr/>
        </p:nvSpPr>
        <p:spPr bwMode="auto">
          <a:xfrm>
            <a:off x="7546975" y="3505200"/>
            <a:ext cx="990600" cy="533400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2942" name="AutoShape 62"/>
          <p:cNvSpPr>
            <a:spLocks noChangeArrowheads="1"/>
          </p:cNvSpPr>
          <p:nvPr/>
        </p:nvSpPr>
        <p:spPr bwMode="auto">
          <a:xfrm>
            <a:off x="7623175" y="3581400"/>
            <a:ext cx="1066800" cy="533400"/>
          </a:xfrm>
          <a:prstGeom prst="foldedCorner">
            <a:avLst>
              <a:gd name="adj" fmla="val 12500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folHlink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2943" name="AutoShape 63"/>
          <p:cNvSpPr>
            <a:spLocks noChangeArrowheads="1"/>
          </p:cNvSpPr>
          <p:nvPr/>
        </p:nvSpPr>
        <p:spPr bwMode="auto">
          <a:xfrm>
            <a:off x="7699375" y="3657600"/>
            <a:ext cx="1139825" cy="6096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</a:rPr>
              <a:t>OpenPipes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</a:rPr>
              <a:t>Policy</a:t>
            </a:r>
            <a:endParaRPr lang="de-DE">
              <a:latin typeface="+mn-lt"/>
            </a:endParaRPr>
          </a:p>
        </p:txBody>
      </p:sp>
      <p:sp>
        <p:nvSpPr>
          <p:cNvPr id="122945" name="AutoShape 65"/>
          <p:cNvSpPr>
            <a:spLocks noChangeArrowheads="1"/>
          </p:cNvSpPr>
          <p:nvPr/>
        </p:nvSpPr>
        <p:spPr bwMode="auto">
          <a:xfrm>
            <a:off x="5181600" y="4419600"/>
            <a:ext cx="3962400" cy="2209800"/>
          </a:xfrm>
          <a:prstGeom prst="wedgeEllipseCallout">
            <a:avLst>
              <a:gd name="adj1" fmla="val -21917"/>
              <a:gd name="adj2" fmla="val -6314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</a:rPr>
              <a:t>FlowVisor slices OpenFlow networks, creating multiple isolated and programmable logical networks on the same physical topology.</a:t>
            </a:r>
            <a:endParaRPr lang="de-DE">
              <a:latin typeface="+mn-lt"/>
            </a:endParaRPr>
          </a:p>
        </p:txBody>
      </p:sp>
      <p:sp>
        <p:nvSpPr>
          <p:cNvPr id="122949" name="Text Box 69"/>
          <p:cNvSpPr txBox="1">
            <a:spLocks noChangeArrowheads="1"/>
          </p:cNvSpPr>
          <p:nvPr/>
        </p:nvSpPr>
        <p:spPr bwMode="auto">
          <a:xfrm>
            <a:off x="381000" y="6491288"/>
            <a:ext cx="487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22951" name="Text Box 71"/>
          <p:cNvSpPr txBox="1">
            <a:spLocks noChangeArrowheads="1"/>
          </p:cNvSpPr>
          <p:nvPr/>
        </p:nvSpPr>
        <p:spPr bwMode="auto">
          <a:xfrm>
            <a:off x="152400" y="1981200"/>
            <a:ext cx="32004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FF0000"/>
                </a:solidFill>
                <a:latin typeface="+mn-lt"/>
              </a:rPr>
              <a:t>Each demo presented here runs in an isolated slice of Stanford’s production network.</a:t>
            </a:r>
            <a:endParaRPr lang="de-DE" sz="200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00B8AD-CEEB-4C00-B56A-8AAC6C10375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455738"/>
            <a:ext cx="8520112" cy="3276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39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00600" y="304800"/>
            <a:ext cx="3884613" cy="1295400"/>
          </a:xfrm>
        </p:spPr>
        <p:txBody>
          <a:bodyPr rIns="0"/>
          <a:lstStyle/>
          <a:p>
            <a:pPr marL="0" indent="0" algn="r" eaLnBrk="1" hangingPunct="1">
              <a:spcBef>
                <a:spcPct val="0"/>
              </a:spcBef>
            </a:pPr>
            <a:r>
              <a:rPr lang="en-US" sz="2400" smtClean="0"/>
              <a:t>Plumbing with OpenFlow to build hardware systems</a:t>
            </a:r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87325" y="115888"/>
            <a:ext cx="4402138" cy="1179512"/>
          </a:xfrm>
        </p:spPr>
        <p:txBody>
          <a:bodyPr rIns="0" anchor="b"/>
          <a:lstStyle/>
          <a:p>
            <a:pPr algn="l" eaLnBrk="1" hangingPunct="1"/>
            <a:r>
              <a:rPr lang="en-US" sz="5800" smtClean="0">
                <a:latin typeface="Calibri" pitchFamily="34" charset="0"/>
              </a:rPr>
              <a:t>OpenPipes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84200" y="1527175"/>
            <a:ext cx="7974013" cy="3051175"/>
            <a:chOff x="0" y="0"/>
            <a:chExt cx="7143" cy="2734"/>
          </a:xfrm>
        </p:grpSpPr>
        <p:sp>
          <p:nvSpPr>
            <p:cNvPr id="123927" name="Rectangle 6"/>
            <p:cNvSpPr>
              <a:spLocks/>
            </p:cNvSpPr>
            <p:nvPr/>
          </p:nvSpPr>
          <p:spPr bwMode="auto">
            <a:xfrm>
              <a:off x="0" y="0"/>
              <a:ext cx="3696" cy="4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642938"/>
              <a:r>
                <a:rPr lang="en-US" sz="3000">
                  <a:latin typeface="Gill Sans"/>
                  <a:sym typeface="Gill Sans"/>
                </a:rPr>
                <a:t>Partition hardware designs</a:t>
              </a:r>
            </a:p>
          </p:txBody>
        </p:sp>
        <p:sp>
          <p:nvSpPr>
            <p:cNvPr id="123928" name="Line 7"/>
            <p:cNvSpPr>
              <a:spLocks noChangeShapeType="1"/>
            </p:cNvSpPr>
            <p:nvPr/>
          </p:nvSpPr>
          <p:spPr bwMode="auto">
            <a:xfrm flipH="1">
              <a:off x="2455" y="1536"/>
              <a:ext cx="352" cy="0"/>
            </a:xfrm>
            <a:prstGeom prst="line">
              <a:avLst/>
            </a:prstGeom>
            <a:noFill/>
            <a:ln w="317500">
              <a:solidFill>
                <a:schemeClr val="tx1">
                  <a:alpha val="25098"/>
                </a:schemeClr>
              </a:solidFill>
              <a:miter lim="800000"/>
              <a:headEnd type="stealth" w="med" len="med"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3929" name="Picture 8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" y="518"/>
              <a:ext cx="1776" cy="20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2393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55" y="326"/>
              <a:ext cx="4088" cy="240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45150" y="4751388"/>
            <a:ext cx="2749550" cy="1957387"/>
            <a:chOff x="0" y="0"/>
            <a:chExt cx="2461" cy="1754"/>
          </a:xfrm>
        </p:grpSpPr>
        <p:sp>
          <p:nvSpPr>
            <p:cNvPr id="123925" name="Rectangle 11"/>
            <p:cNvSpPr>
              <a:spLocks/>
            </p:cNvSpPr>
            <p:nvPr/>
          </p:nvSpPr>
          <p:spPr bwMode="auto">
            <a:xfrm>
              <a:off x="853" y="0"/>
              <a:ext cx="752" cy="4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642938"/>
              <a:r>
                <a:rPr lang="en-US" sz="3000">
                  <a:latin typeface="Gill Sans"/>
                  <a:sym typeface="Gill Sans"/>
                </a:rPr>
                <a:t>Test</a:t>
              </a:r>
            </a:p>
          </p:txBody>
        </p:sp>
        <p:pic>
          <p:nvPicPr>
            <p:cNvPr id="123926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458"/>
              <a:ext cx="2461" cy="1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5000" y="4751388"/>
            <a:ext cx="2794000" cy="1951037"/>
            <a:chOff x="0" y="0"/>
            <a:chExt cx="2502" cy="1749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0" y="453"/>
              <a:ext cx="2502" cy="1296"/>
              <a:chOff x="0" y="0"/>
              <a:chExt cx="2502" cy="1296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0" y="257"/>
                <a:ext cx="1258" cy="985"/>
                <a:chOff x="0" y="0"/>
                <a:chExt cx="1258" cy="985"/>
              </a:xfrm>
            </p:grpSpPr>
            <p:sp>
              <p:nvSpPr>
                <p:cNvPr id="12392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351" y="0"/>
                  <a:ext cx="907" cy="694"/>
                </a:xfrm>
                <a:prstGeom prst="line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pic>
              <p:nvPicPr>
                <p:cNvPr id="123924" name="Picture 17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0" y="529"/>
                  <a:ext cx="691" cy="45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914" y="251"/>
                <a:ext cx="692" cy="1043"/>
                <a:chOff x="0" y="0"/>
                <a:chExt cx="691" cy="1043"/>
              </a:xfrm>
            </p:grpSpPr>
            <p:sp>
              <p:nvSpPr>
                <p:cNvPr id="123921" name="Line 19"/>
                <p:cNvSpPr>
                  <a:spLocks noChangeShapeType="1"/>
                </p:cNvSpPr>
                <p:nvPr/>
              </p:nvSpPr>
              <p:spPr bwMode="auto">
                <a:xfrm>
                  <a:off x="354" y="0"/>
                  <a:ext cx="7" cy="706"/>
                </a:xfrm>
                <a:prstGeom prst="line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pic>
              <p:nvPicPr>
                <p:cNvPr id="123922" name="Picture 20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0" y="485"/>
                  <a:ext cx="691" cy="55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1287" y="256"/>
                <a:ext cx="1215" cy="1040"/>
                <a:chOff x="0" y="0"/>
                <a:chExt cx="1215" cy="1039"/>
              </a:xfrm>
            </p:grpSpPr>
            <p:sp>
              <p:nvSpPr>
                <p:cNvPr id="123919" name="Line 22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590" cy="723"/>
                </a:xfrm>
                <a:prstGeom prst="line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pic>
              <p:nvPicPr>
                <p:cNvPr id="123920" name="Picture 23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452" y="482"/>
                  <a:ext cx="763" cy="55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23918" name="Picture 24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982" y="0"/>
                <a:ext cx="557" cy="55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123914" name="Rectangle 25"/>
            <p:cNvSpPr>
              <a:spLocks/>
            </p:cNvSpPr>
            <p:nvPr/>
          </p:nvSpPr>
          <p:spPr bwMode="auto">
            <a:xfrm>
              <a:off x="238" y="0"/>
              <a:ext cx="2032" cy="4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642938"/>
              <a:r>
                <a:rPr lang="en-US" sz="3000">
                  <a:latin typeface="Gill Sans"/>
                  <a:sym typeface="Gill Sans"/>
                </a:rPr>
                <a:t>Mix resources</a:t>
              </a:r>
            </a:p>
          </p:txBody>
        </p:sp>
      </p:grpSp>
      <p:sp>
        <p:nvSpPr>
          <p:cNvPr id="123911" name="AutoShape 26"/>
          <p:cNvSpPr>
            <a:spLocks/>
          </p:cNvSpPr>
          <p:nvPr/>
        </p:nvSpPr>
        <p:spPr bwMode="auto">
          <a:xfrm>
            <a:off x="98425" y="125413"/>
            <a:ext cx="8947150" cy="1268412"/>
          </a:xfrm>
          <a:prstGeom prst="roundRect">
            <a:avLst>
              <a:gd name="adj" fmla="val 10560"/>
            </a:avLst>
          </a:prstGeom>
          <a:noFill/>
          <a:ln w="381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F6DBE4-D3C9-4B91-8B93-8E703CBE1004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ounded Rectangle 28"/>
          <p:cNvSpPr>
            <a:spLocks noChangeArrowheads="1"/>
          </p:cNvSpPr>
          <p:nvPr/>
        </p:nvSpPr>
        <p:spPr bwMode="auto">
          <a:xfrm>
            <a:off x="469900" y="1447800"/>
            <a:ext cx="8204200" cy="525463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lIns="31434" tIns="15717" rIns="31434" bIns="15717"/>
          <a:lstStyle/>
          <a:p>
            <a:pPr algn="ctr" defTabSz="1257300"/>
            <a:endParaRPr lang="de-DE" sz="2500">
              <a:latin typeface="Calibri" pitchFamily="34" charset="0"/>
            </a:endParaRPr>
          </a:p>
        </p:txBody>
      </p:sp>
      <p:sp>
        <p:nvSpPr>
          <p:cNvPr id="125954" name="Text Box 3"/>
          <p:cNvSpPr txBox="1">
            <a:spLocks noChangeArrowheads="1"/>
          </p:cNvSpPr>
          <p:nvPr/>
        </p:nvSpPr>
        <p:spPr bwMode="auto">
          <a:xfrm>
            <a:off x="687388" y="1511300"/>
            <a:ext cx="761047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7533" tIns="13766" rIns="27533" bIns="13766">
            <a:spAutoFit/>
          </a:bodyPr>
          <a:lstStyle/>
          <a:p>
            <a:pPr defTabSz="274638"/>
            <a:r>
              <a:rPr lang="en-US" sz="2400">
                <a:latin typeface="Calibri" pitchFamily="34" charset="0"/>
              </a:rPr>
              <a:t>Goal: Load-balancing requests in unstructured networks</a:t>
            </a:r>
          </a:p>
        </p:txBody>
      </p:sp>
      <p:cxnSp>
        <p:nvCxnSpPr>
          <p:cNvPr id="125955" name="AutoShape 4"/>
          <p:cNvCxnSpPr>
            <a:cxnSpLocks noChangeShapeType="1"/>
          </p:cNvCxnSpPr>
          <p:nvPr/>
        </p:nvCxnSpPr>
        <p:spPr bwMode="auto">
          <a:xfrm>
            <a:off x="16925925" y="148590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25956" name="TextBox 7"/>
          <p:cNvSpPr txBox="1">
            <a:spLocks noChangeArrowheads="1"/>
          </p:cNvSpPr>
          <p:nvPr/>
        </p:nvSpPr>
        <p:spPr bwMode="auto">
          <a:xfrm>
            <a:off x="990600" y="304800"/>
            <a:ext cx="69342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1434" tIns="15717" rIns="31434" bIns="15717">
            <a:spAutoFit/>
          </a:bodyPr>
          <a:lstStyle/>
          <a:p>
            <a:pPr algn="ctr" defTabSz="274638"/>
            <a:r>
              <a:rPr lang="en-US" sz="3200" b="1">
                <a:latin typeface="Calibri" pitchFamily="34" charset="0"/>
              </a:rPr>
              <a:t>Plug-n-Serve</a:t>
            </a:r>
            <a:r>
              <a:rPr lang="en-US" sz="2400" b="1">
                <a:latin typeface="Calibri" pitchFamily="34" charset="0"/>
              </a:rPr>
              <a:t>: </a:t>
            </a:r>
          </a:p>
          <a:p>
            <a:pPr algn="ctr" defTabSz="274638"/>
            <a:r>
              <a:rPr lang="en-US" sz="2400" b="1">
                <a:latin typeface="Calibri" pitchFamily="34" charset="0"/>
              </a:rPr>
              <a:t>Load-Balancing Web Traffic using OpenFlow</a:t>
            </a:r>
          </a:p>
        </p:txBody>
      </p:sp>
      <p:sp>
        <p:nvSpPr>
          <p:cNvPr id="125957" name="Rounded Rectangle 28"/>
          <p:cNvSpPr>
            <a:spLocks noChangeArrowheads="1"/>
          </p:cNvSpPr>
          <p:nvPr/>
        </p:nvSpPr>
        <p:spPr bwMode="auto">
          <a:xfrm>
            <a:off x="4724400" y="4419600"/>
            <a:ext cx="4191000" cy="1752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lIns="104397" tIns="52199" rIns="104397" bIns="52199"/>
          <a:lstStyle/>
          <a:p>
            <a:pPr algn="ctr" defTabSz="4175125"/>
            <a:endParaRPr lang="de-DE" sz="8200">
              <a:latin typeface="Calibri" pitchFamily="34" charset="0"/>
            </a:endParaRPr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5562600" y="4495800"/>
            <a:ext cx="2541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OpenFlow means…</a:t>
            </a:r>
          </a:p>
        </p:txBody>
      </p:sp>
      <p:sp>
        <p:nvSpPr>
          <p:cNvPr id="125959" name="Text Box 10"/>
          <p:cNvSpPr txBox="1">
            <a:spLocks noChangeArrowheads="1"/>
          </p:cNvSpPr>
          <p:nvPr/>
        </p:nvSpPr>
        <p:spPr bwMode="auto">
          <a:xfrm>
            <a:off x="4800600" y="4953000"/>
            <a:ext cx="4114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Wingdings" pitchFamily="2" charset="2"/>
              <a:buChar char="Ø"/>
            </a:pPr>
            <a:r>
              <a:rPr lang="en-US">
                <a:latin typeface="Calibri" pitchFamily="34" charset="0"/>
              </a:rPr>
              <a:t> </a:t>
            </a:r>
            <a:r>
              <a:rPr lang="en-US" sz="1500">
                <a:latin typeface="Calibri" pitchFamily="34" charset="0"/>
              </a:rPr>
              <a:t>Complete control over traffic within the network</a:t>
            </a:r>
          </a:p>
          <a:p>
            <a:pPr eaLnBrk="0" hangingPunct="0">
              <a:buFont typeface="Wingdings" pitchFamily="2" charset="2"/>
              <a:buChar char="Ø"/>
            </a:pPr>
            <a:r>
              <a:rPr lang="en-US" sz="1500">
                <a:latin typeface="Calibri" pitchFamily="34" charset="0"/>
              </a:rPr>
              <a:t>Visibility into network conditions</a:t>
            </a:r>
          </a:p>
          <a:p>
            <a:pPr eaLnBrk="0" hangingPunct="0">
              <a:buFont typeface="Wingdings" pitchFamily="2" charset="2"/>
              <a:buChar char="Ø"/>
            </a:pPr>
            <a:r>
              <a:rPr lang="en-US" sz="1500">
                <a:latin typeface="Calibri" pitchFamily="34" charset="0"/>
              </a:rPr>
              <a:t>Ability to use existing commodity hardware</a:t>
            </a:r>
          </a:p>
        </p:txBody>
      </p:sp>
      <p:sp>
        <p:nvSpPr>
          <p:cNvPr id="125960" name="Rounded Rectangle 28"/>
          <p:cNvSpPr>
            <a:spLocks noChangeArrowheads="1"/>
          </p:cNvSpPr>
          <p:nvPr/>
        </p:nvSpPr>
        <p:spPr bwMode="auto">
          <a:xfrm>
            <a:off x="4724400" y="2286000"/>
            <a:ext cx="4191000" cy="1752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lIns="104397" tIns="52199" rIns="104397" bIns="52199"/>
          <a:lstStyle/>
          <a:p>
            <a:pPr algn="ctr" defTabSz="4175125"/>
            <a:endParaRPr lang="de-DE" sz="8200">
              <a:latin typeface="Calibri" pitchFamily="34" charset="0"/>
            </a:endParaRPr>
          </a:p>
        </p:txBody>
      </p:sp>
      <p:sp>
        <p:nvSpPr>
          <p:cNvPr id="125961" name="Text Box 12"/>
          <p:cNvSpPr txBox="1">
            <a:spLocks noChangeArrowheads="1"/>
          </p:cNvSpPr>
          <p:nvPr/>
        </p:nvSpPr>
        <p:spPr bwMode="auto">
          <a:xfrm>
            <a:off x="5410200" y="2346325"/>
            <a:ext cx="2767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Calibri" pitchFamily="34" charset="0"/>
              </a:rPr>
              <a:t>What we are showing</a:t>
            </a:r>
          </a:p>
        </p:txBody>
      </p:sp>
      <p:sp>
        <p:nvSpPr>
          <p:cNvPr id="125962" name="Text Box 13"/>
          <p:cNvSpPr txBox="1">
            <a:spLocks noChangeArrowheads="1"/>
          </p:cNvSpPr>
          <p:nvPr/>
        </p:nvSpPr>
        <p:spPr bwMode="auto">
          <a:xfrm>
            <a:off x="4724400" y="2803525"/>
            <a:ext cx="408305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Wingdings" pitchFamily="2" charset="2"/>
              <a:buChar char="Ø"/>
            </a:pPr>
            <a:r>
              <a:rPr lang="en-US">
                <a:latin typeface="Calibri" pitchFamily="34" charset="0"/>
              </a:rPr>
              <a:t> </a:t>
            </a:r>
            <a:r>
              <a:rPr lang="en-US" sz="1500">
                <a:latin typeface="Calibri" pitchFamily="34" charset="0"/>
              </a:rPr>
              <a:t>OpenFlow-based distributed load-balancer</a:t>
            </a:r>
            <a:endParaRPr lang="en-US">
              <a:latin typeface="Calibri" pitchFamily="34" charset="0"/>
            </a:endParaRPr>
          </a:p>
          <a:p>
            <a:pPr lvl="1" eaLnBrk="0" hangingPunct="0">
              <a:buFont typeface="Wingdings" pitchFamily="2" charset="2"/>
              <a:buChar char="Ø"/>
            </a:pPr>
            <a:r>
              <a:rPr lang="en-US" sz="1200">
                <a:latin typeface="Calibri" pitchFamily="34" charset="0"/>
              </a:rPr>
              <a:t>Smart load-balancing based on network and server load</a:t>
            </a:r>
          </a:p>
          <a:p>
            <a:pPr lvl="1" eaLnBrk="0" hangingPunct="0">
              <a:buFont typeface="Wingdings" pitchFamily="2" charset="2"/>
              <a:buChar char="Ø"/>
            </a:pPr>
            <a:r>
              <a:rPr lang="en-US" sz="1200">
                <a:latin typeface="Calibri" pitchFamily="34" charset="0"/>
              </a:rPr>
              <a:t>Allows incremental deployment of additional resources</a:t>
            </a:r>
            <a:endParaRPr lang="en-US">
              <a:latin typeface="Calibri" pitchFamily="34" charset="0"/>
            </a:endParaRPr>
          </a:p>
        </p:txBody>
      </p:sp>
      <p:sp>
        <p:nvSpPr>
          <p:cNvPr id="125963" name="Line 16"/>
          <p:cNvSpPr>
            <a:spLocks noChangeShapeType="1"/>
          </p:cNvSpPr>
          <p:nvPr/>
        </p:nvSpPr>
        <p:spPr bwMode="auto">
          <a:xfrm>
            <a:off x="304800" y="6477000"/>
            <a:ext cx="8534400" cy="1588"/>
          </a:xfrm>
          <a:prstGeom prst="line">
            <a:avLst/>
          </a:prstGeom>
          <a:noFill/>
          <a:ln w="12700">
            <a:solidFill>
              <a:srgbClr val="A4001D"/>
            </a:solidFill>
            <a:round/>
            <a:headEnd/>
            <a:tailEnd/>
          </a:ln>
        </p:spPr>
        <p:txBody>
          <a:bodyPr lIns="104396" tIns="52197" rIns="104396" bIns="52197"/>
          <a:lstStyle/>
          <a:p>
            <a:endParaRPr lang="en-US"/>
          </a:p>
        </p:txBody>
      </p:sp>
      <p:sp>
        <p:nvSpPr>
          <p:cNvPr id="125964" name="Text Box 15"/>
          <p:cNvSpPr txBox="1">
            <a:spLocks noChangeArrowheads="1"/>
          </p:cNvSpPr>
          <p:nvPr/>
        </p:nvSpPr>
        <p:spPr bwMode="auto">
          <a:xfrm>
            <a:off x="76200" y="6477000"/>
            <a:ext cx="8915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200" i="1">
                <a:latin typeface="Calibri" pitchFamily="34" charset="0"/>
              </a:rPr>
              <a:t>This demo runs on top of the FlowVisor, sharing the same physical network with other experiments and production traffic.</a:t>
            </a:r>
          </a:p>
        </p:txBody>
      </p:sp>
      <p:pic>
        <p:nvPicPr>
          <p:cNvPr id="125965" name="Picture 16" descr="plugnserve_screensho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640013"/>
            <a:ext cx="4343400" cy="315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E0F37-2290-43BD-AF40-83F61F917256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This tutorial wouldn’t be possible without: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Past slides from:</a:t>
            </a:r>
          </a:p>
          <a:p>
            <a:pPr lvl="1"/>
            <a:r>
              <a:rPr lang="en-US" sz="2400" dirty="0" smtClean="0"/>
              <a:t>Nick </a:t>
            </a:r>
            <a:r>
              <a:rPr lang="en-US" sz="2400" dirty="0" err="1" smtClean="0"/>
              <a:t>McKeown</a:t>
            </a:r>
            <a:endParaRPr lang="en-US" sz="2400" dirty="0" smtClean="0"/>
          </a:p>
          <a:p>
            <a:pPr lvl="1"/>
            <a:r>
              <a:rPr lang="en-US" sz="2400" dirty="0" smtClean="0"/>
              <a:t>Rob Sherwood</a:t>
            </a:r>
          </a:p>
          <a:p>
            <a:pPr lvl="1"/>
            <a:r>
              <a:rPr lang="en-US" sz="2400" dirty="0" smtClean="0"/>
              <a:t>Guru </a:t>
            </a:r>
            <a:r>
              <a:rPr lang="en-US" sz="2400" dirty="0" err="1" smtClean="0"/>
              <a:t>Parulkar</a:t>
            </a:r>
            <a:endParaRPr lang="en-US" sz="2400" dirty="0" smtClean="0"/>
          </a:p>
          <a:p>
            <a:pPr lvl="1"/>
            <a:r>
              <a:rPr lang="en-US" sz="2400" dirty="0" err="1" smtClean="0"/>
              <a:t>Srini</a:t>
            </a:r>
            <a:r>
              <a:rPr lang="en-US" sz="2400" dirty="0" smtClean="0"/>
              <a:t> </a:t>
            </a:r>
            <a:r>
              <a:rPr lang="en-US" sz="2400" dirty="0" err="1" smtClean="0"/>
              <a:t>Seetharaman</a:t>
            </a:r>
            <a:endParaRPr lang="en-US" sz="2400" dirty="0" smtClean="0"/>
          </a:p>
          <a:p>
            <a:pPr lvl="1"/>
            <a:r>
              <a:rPr lang="en-US" sz="2400" dirty="0" err="1" smtClean="0"/>
              <a:t>Yiannis</a:t>
            </a:r>
            <a:r>
              <a:rPr lang="en-US" sz="2400" dirty="0" smtClean="0"/>
              <a:t> </a:t>
            </a:r>
            <a:r>
              <a:rPr lang="en-US" sz="2400" dirty="0" err="1" smtClean="0"/>
              <a:t>Yiakoumis</a:t>
            </a:r>
            <a:endParaRPr lang="en-US" sz="2400" dirty="0" smtClean="0"/>
          </a:p>
          <a:p>
            <a:pPr lvl="1"/>
            <a:r>
              <a:rPr lang="en-US" sz="2400" dirty="0" smtClean="0"/>
              <a:t>Guido </a:t>
            </a:r>
            <a:r>
              <a:rPr lang="en-US" sz="2400" dirty="0" err="1" smtClean="0"/>
              <a:t>Appenzeller</a:t>
            </a:r>
            <a:endParaRPr lang="en-US" sz="2400" dirty="0" smtClean="0"/>
          </a:p>
          <a:p>
            <a:pPr lvl="1"/>
            <a:r>
              <a:rPr lang="en-US" sz="2400" dirty="0" err="1" smtClean="0"/>
              <a:t>Masa</a:t>
            </a:r>
            <a:r>
              <a:rPr lang="en-US" sz="2400" dirty="0" smtClean="0"/>
              <a:t> Kobayashi, + others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5" descr="unaggregat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10000"/>
            <a:ext cx="32766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2" name="Picture 17" descr="modified.png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810000"/>
            <a:ext cx="3276600" cy="271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3" name="Right Arrow 24"/>
          <p:cNvSpPr>
            <a:spLocks noChangeArrowheads="1"/>
          </p:cNvSpPr>
          <p:nvPr/>
        </p:nvSpPr>
        <p:spPr bwMode="auto">
          <a:xfrm rot="10800000" flipH="1">
            <a:off x="4267200" y="5059363"/>
            <a:ext cx="620713" cy="269875"/>
          </a:xfrm>
          <a:prstGeom prst="rightArrow">
            <a:avLst>
              <a:gd name="adj1" fmla="val 50000"/>
              <a:gd name="adj2" fmla="val 49993"/>
            </a:avLst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3657600"/>
            <a:endParaRPr lang="de-DE" sz="7200">
              <a:latin typeface="Calibri" pitchFamily="34" charset="0"/>
            </a:endParaRPr>
          </a:p>
        </p:txBody>
      </p:sp>
      <p:sp>
        <p:nvSpPr>
          <p:cNvPr id="128004" name="TextBox 26"/>
          <p:cNvSpPr txBox="1">
            <a:spLocks noChangeArrowheads="1"/>
          </p:cNvSpPr>
          <p:nvPr/>
        </p:nvSpPr>
        <p:spPr bwMode="auto">
          <a:xfrm>
            <a:off x="381000" y="152400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Dynamic Flow Aggregation on an OpenFlow Network</a:t>
            </a:r>
          </a:p>
        </p:txBody>
      </p:sp>
      <p:sp>
        <p:nvSpPr>
          <p:cNvPr id="128005" name="TextBox 27"/>
          <p:cNvSpPr txBox="1">
            <a:spLocks noChangeArrowheads="1"/>
          </p:cNvSpPr>
          <p:nvPr/>
        </p:nvSpPr>
        <p:spPr bwMode="auto">
          <a:xfrm>
            <a:off x="533400" y="838200"/>
            <a:ext cx="8153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Scope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Different Networks want different flow granularity (ISP, Backbone,…)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 Switch resources are limited (flow entries, memory)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 Network management is hard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</a:rPr>
              <a:t> Current Solutions : MPLS, IP aggregation</a:t>
            </a:r>
          </a:p>
        </p:txBody>
      </p:sp>
      <p:sp>
        <p:nvSpPr>
          <p:cNvPr id="128006" name="TextBox 28"/>
          <p:cNvSpPr txBox="1">
            <a:spLocks noChangeArrowheads="1"/>
          </p:cNvSpPr>
          <p:nvPr/>
        </p:nvSpPr>
        <p:spPr bwMode="auto">
          <a:xfrm>
            <a:off x="533400" y="2286000"/>
            <a:ext cx="879792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Calibri" pitchFamily="34" charset="0"/>
              </a:rPr>
              <a:t>How OpenFlow Helps?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Dynamically define flow granularity by wildcarding arbitrary header fields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Granularity is on the switch flow entries, no packet rewrite or encapsulation</a:t>
            </a:r>
          </a:p>
          <a:p>
            <a:pPr>
              <a:buFont typeface="Arial" charset="0"/>
              <a:buChar char="•"/>
            </a:pPr>
            <a:r>
              <a:rPr lang="en-US">
                <a:latin typeface="Calibri" pitchFamily="34" charset="0"/>
              </a:rPr>
              <a:t>Create meaningful bundles and manage them using your own software (reroute, monitor)</a:t>
            </a:r>
          </a:p>
          <a:p>
            <a:r>
              <a:rPr lang="en-US" b="1">
                <a:latin typeface="Calibri" pitchFamily="34" charset="0"/>
              </a:rPr>
              <a:t>              Higher Flexibility, Better Control, Easier Management, Experimentation</a:t>
            </a:r>
          </a:p>
          <a:p>
            <a:endParaRPr lang="en-US" sz="2400">
              <a:latin typeface="Calibri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F71116-8D0E-4194-BAD0-BC4FEFB89DD8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549275"/>
            <a:ext cx="8229600" cy="11430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800"/>
              <a:t>ElasticTree: </a:t>
            </a:r>
            <a:r>
              <a:rPr lang="en-US" sz="4000"/>
              <a:t/>
            </a:r>
            <a:br>
              <a:rPr lang="en-US" sz="4000"/>
            </a:br>
            <a:r>
              <a:rPr lang="en-US" sz="3200"/>
              <a:t>Reducing Energy in Data Center Networks</a:t>
            </a:r>
            <a:r>
              <a:rPr lang="en-US" sz="4000"/>
              <a:t/>
            </a:r>
            <a:br>
              <a:rPr lang="en-US" sz="4000"/>
            </a:br>
            <a:endParaRPr lang="en-US" sz="3600"/>
          </a:p>
        </p:txBody>
      </p:sp>
      <p:sp>
        <p:nvSpPr>
          <p:cNvPr id="130050" name="Content Placeholder 2"/>
          <p:cNvSpPr>
            <a:spLocks noGrp="1"/>
          </p:cNvSpPr>
          <p:nvPr>
            <p:ph idx="4294967295"/>
          </p:nvPr>
        </p:nvSpPr>
        <p:spPr>
          <a:xfrm>
            <a:off x="5318125" y="3017838"/>
            <a:ext cx="3700463" cy="3736975"/>
          </a:xfrm>
        </p:spPr>
        <p:txBody>
          <a:bodyPr/>
          <a:lstStyle/>
          <a:p>
            <a:pPr eaLnBrk="1" hangingPunct="1"/>
            <a:r>
              <a:rPr lang="en-US" sz="2400" smtClean="0"/>
              <a:t>The demo:</a:t>
            </a:r>
          </a:p>
          <a:p>
            <a:pPr eaLnBrk="1" hangingPunct="1"/>
            <a:r>
              <a:rPr lang="en-US" sz="2400" smtClean="0"/>
              <a:t>Hardware-based 16-node Fat Tree</a:t>
            </a:r>
          </a:p>
          <a:p>
            <a:pPr eaLnBrk="1" hangingPunct="1"/>
            <a:r>
              <a:rPr lang="en-US" sz="2400" smtClean="0"/>
              <a:t>Your choice of traffic pattern, bandwidth, optimization strategy</a:t>
            </a:r>
          </a:p>
          <a:p>
            <a:pPr eaLnBrk="1" hangingPunct="1"/>
            <a:r>
              <a:rPr lang="en-US" sz="2400" smtClean="0"/>
              <a:t>Graph shows live power and latency variation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9888" y="1654175"/>
            <a:ext cx="8726487" cy="12779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+mn-lt"/>
              </a:rPr>
              <a:t>Shuts off links and switches to reduce data center power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+mn-lt"/>
              </a:rPr>
              <a:t>Choice of optimizers to balance power, fault tolerance, and BW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err="1">
                <a:latin typeface="+mn-lt"/>
              </a:rPr>
              <a:t>OpenFlow</a:t>
            </a:r>
            <a:r>
              <a:rPr lang="en-US" sz="2400" dirty="0">
                <a:latin typeface="+mn-lt"/>
              </a:rPr>
              <a:t> provides network routes and port statistics</a:t>
            </a:r>
          </a:p>
        </p:txBody>
      </p:sp>
      <p:pic>
        <p:nvPicPr>
          <p:cNvPr id="130052" name="Picture 4" descr="oddly_non_monotonic_cro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8" y="3055938"/>
            <a:ext cx="4440237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3" name="Content Placeholder 2"/>
          <p:cNvSpPr txBox="1">
            <a:spLocks/>
          </p:cNvSpPr>
          <p:nvPr/>
        </p:nvSpPr>
        <p:spPr bwMode="auto">
          <a:xfrm>
            <a:off x="506413" y="64770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1600">
                <a:latin typeface="Calibri" pitchFamily="34" charset="0"/>
              </a:rPr>
              <a:t>demo credits: Brandon Heller, Srini Seetharaman, Yiannis Yiakoumis, David Underhill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9A6436-3F2E-450E-BAE7-61A0E2D5FADE}" type="slidenum">
              <a:rPr lang="en-US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4" descr="onesl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EDB44-1DDA-4D48-A4C4-176DF874C238}" type="slidenum">
              <a:rPr lang="en-US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7302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pitchFamily="34" charset="0"/>
              </a:rPr>
              <a:t>Intercontinental VM Migration</a:t>
            </a:r>
            <a:endParaRPr lang="de-DE" smtClean="0">
              <a:latin typeface="Calibri" pitchFamily="34" charset="0"/>
            </a:endParaRPr>
          </a:p>
        </p:txBody>
      </p:sp>
      <p:pic>
        <p:nvPicPr>
          <p:cNvPr id="134146" name="Picture 4" descr="mvm-vm-migrating-to-be-near-lapto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9975"/>
            <a:ext cx="9144000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304800" y="5943600"/>
            <a:ext cx="81534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>
                <a:latin typeface="+mn-lt"/>
              </a:rPr>
              <a:t>Moved a VM from Stanford to Japan without changing its IP.  </a:t>
            </a:r>
          </a:p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>
                <a:latin typeface="+mn-lt"/>
              </a:rPr>
              <a:t>VM hosted a video game server with active network connections. </a:t>
            </a:r>
            <a:endParaRPr lang="de-DE" sz="200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13D83-ECEE-4B7B-9BF6-47A0943998D6}" type="slidenum">
              <a:rPr lang="en-US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10-16 at 11.32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676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54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0877" y="5251450"/>
            <a:ext cx="8215923" cy="1470025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eaLnBrk="1" hangingPunct="1"/>
            <a:r>
              <a:rPr lang="en-US" sz="7200" dirty="0" err="1" smtClean="0">
                <a:solidFill>
                  <a:srgbClr val="FF0000"/>
                </a:solidFill>
                <a:latin typeface="Calibri" charset="0"/>
              </a:rPr>
              <a:t>openflow.org</a:t>
            </a:r>
            <a:r>
              <a:rPr lang="en-US" sz="7200" dirty="0" smtClean="0">
                <a:solidFill>
                  <a:srgbClr val="FF0000"/>
                </a:solidFill>
                <a:latin typeface="Calibri" charset="0"/>
              </a:rPr>
              <a:t>/videos</a:t>
            </a:r>
            <a:endParaRPr lang="en-US" sz="7200" dirty="0">
              <a:solidFill>
                <a:srgbClr val="FF0000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Video Time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xfrm>
            <a:off x="2214563" y="284163"/>
            <a:ext cx="5892800" cy="1214437"/>
          </a:xfrm>
        </p:spPr>
        <p:txBody>
          <a:bodyPr/>
          <a:lstStyle/>
          <a:p>
            <a:pPr eaLnBrk="1" hangingPunct="1"/>
            <a:r>
              <a:rPr lang="en-US" sz="6000">
                <a:latin typeface="Calibri" charset="0"/>
              </a:rPr>
              <a:t>Hands-on Tutorial</a:t>
            </a:r>
            <a:endParaRPr lang="en-US" sz="4000">
              <a:latin typeface="Calibri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363" y="552450"/>
            <a:ext cx="9652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322762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 dirty="0"/>
              <a:t>Next presentation starts at </a:t>
            </a:r>
            <a:r>
              <a:rPr lang="en-US" b="1" dirty="0" smtClean="0"/>
              <a:t>1:30</a:t>
            </a:r>
          </a:p>
          <a:p>
            <a:pPr lvl="1" eaLnBrk="1" hangingPunct="1">
              <a:buFont typeface="Arial" charset="0"/>
              <a:buNone/>
            </a:pPr>
            <a:r>
              <a:rPr lang="en-US" b="1" dirty="0" smtClean="0"/>
              <a:t>SDN Building Blocks</a:t>
            </a:r>
          </a:p>
          <a:p>
            <a:pPr lvl="1" eaLnBrk="1" hangingPunct="1">
              <a:buFont typeface="Arial" charset="0"/>
              <a:buNone/>
            </a:pPr>
            <a:endParaRPr lang="en-US" b="1" dirty="0" smtClean="0"/>
          </a:p>
          <a:p>
            <a:pPr lvl="1" eaLnBrk="1" hangingPunct="1">
              <a:buFont typeface="Arial" charset="0"/>
              <a:buNone/>
            </a:pPr>
            <a:r>
              <a:rPr lang="en-US" dirty="0" smtClean="0"/>
              <a:t>Instructions still at:</a:t>
            </a:r>
          </a:p>
          <a:p>
            <a:pPr lvl="1" eaLnBrk="1" hangingPunct="1">
              <a:buFont typeface="Arial" charset="0"/>
              <a:buNone/>
            </a:pPr>
            <a:r>
              <a:rPr lang="en-US" sz="2100" dirty="0">
                <a:solidFill>
                  <a:srgbClr val="898989"/>
                </a:solidFill>
                <a:hlinkClick r:id="rId4"/>
              </a:rPr>
              <a:t>www.openflow.org/wk/index.php/</a:t>
            </a:r>
            <a:r>
              <a:rPr lang="en-US" sz="2100" dirty="0" smtClean="0">
                <a:solidFill>
                  <a:srgbClr val="898989"/>
                </a:solidFill>
                <a:hlinkClick r:id="rId4"/>
              </a:rPr>
              <a:t>OpenFlow_Tutorial</a:t>
            </a:r>
            <a:endParaRPr lang="en-US" sz="2100" dirty="0" smtClean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dirty="0"/>
          </a:p>
          <a:p>
            <a:pPr lvl="1" eaLnBrk="1" hangingPunct="1">
              <a:buFont typeface="Arial" charset="0"/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C331-8C1E-EF45-83F4-5B1572B2C975}" type="slidenum">
              <a:rPr lang="en-US"/>
              <a:pPr/>
              <a:t>56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SDN Building Blocks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403225" y="1220788"/>
            <a:ext cx="8335963" cy="838200"/>
          </a:xfrm>
          <a:prstGeom prst="roundRect">
            <a:avLst>
              <a:gd name="adj" fmla="val 16667"/>
            </a:avLst>
          </a:prstGeom>
          <a:solidFill>
            <a:srgbClr val="B3A2C7"/>
          </a:solidFill>
          <a:ln w="9525">
            <a:solidFill>
              <a:srgbClr val="604A7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OpenFlow building blocks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42925" y="3330575"/>
            <a:ext cx="1033463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NOX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90525" y="4008438"/>
            <a:ext cx="8334375" cy="887412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rgbClr val="DBEEF4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0" name="TextBox 22"/>
          <p:cNvSpPr txBox="1">
            <a:spLocks noChangeArrowheads="1"/>
          </p:cNvSpPr>
          <p:nvPr/>
        </p:nvSpPr>
        <p:spPr bwMode="auto">
          <a:xfrm>
            <a:off x="7467600" y="4008438"/>
            <a:ext cx="1301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Slicing</a:t>
            </a:r>
          </a:p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Software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2870200" y="4254500"/>
            <a:ext cx="3313113" cy="522288"/>
          </a:xfrm>
          <a:prstGeom prst="roundRect">
            <a:avLst>
              <a:gd name="adj" fmla="val 16667"/>
            </a:avLst>
          </a:prstGeom>
          <a:solidFill>
            <a:srgbClr val="215968"/>
          </a:solidFill>
          <a:ln w="9525">
            <a:solidFill>
              <a:srgbClr val="215968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</p:txBody>
      </p:sp>
      <p:cxnSp>
        <p:nvCxnSpPr>
          <p:cNvPr id="33" name="Straight Arrow Connector 32"/>
          <p:cNvCxnSpPr>
            <a:cxnSpLocks noChangeShapeType="1"/>
            <a:stCxn id="25" idx="1"/>
          </p:cNvCxnSpPr>
          <p:nvPr/>
        </p:nvCxnSpPr>
        <p:spPr bwMode="auto">
          <a:xfrm rot="10800000">
            <a:off x="2465388" y="4514850"/>
            <a:ext cx="404812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1233488" y="4210050"/>
            <a:ext cx="1220787" cy="520700"/>
          </a:xfrm>
          <a:prstGeom prst="roundRect">
            <a:avLst>
              <a:gd name="adj" fmla="val 16667"/>
            </a:avLst>
          </a:prstGeom>
          <a:solidFill>
            <a:srgbClr val="31859C">
              <a:alpha val="70979"/>
            </a:srgbClr>
          </a:solidFill>
          <a:ln w="9525">
            <a:solidFill>
              <a:srgbClr val="31859C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Console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58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390525" y="2095500"/>
            <a:ext cx="8334375" cy="1089025"/>
          </a:xfrm>
          <a:prstGeom prst="roundRect">
            <a:avLst>
              <a:gd name="adj" fmla="val 16667"/>
            </a:avLst>
          </a:prstGeom>
          <a:solidFill>
            <a:srgbClr val="F2DCDB"/>
          </a:solidFill>
          <a:ln w="9525">
            <a:solidFill>
              <a:srgbClr val="F2DCDB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6" name="TextBox 26"/>
          <p:cNvSpPr txBox="1">
            <a:spLocks noChangeArrowheads="1"/>
          </p:cNvSpPr>
          <p:nvPr/>
        </p:nvSpPr>
        <p:spPr bwMode="auto">
          <a:xfrm>
            <a:off x="7065963" y="2476500"/>
            <a:ext cx="1706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19907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LAVI</a:t>
            </a: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5429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ENVI (GUI)</a:t>
            </a: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5038725" y="2476500"/>
            <a:ext cx="182880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Expedient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3438525" y="2501900"/>
            <a:ext cx="146685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n-Casting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  </a:t>
            </a:r>
            <a:b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8" name="TextBox 19"/>
          <p:cNvSpPr txBox="1">
            <a:spLocks noChangeArrowheads="1"/>
          </p:cNvSpPr>
          <p:nvPr/>
        </p:nvSpPr>
        <p:spPr bwMode="auto">
          <a:xfrm>
            <a:off x="4216400" y="4957763"/>
            <a:ext cx="1866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Stanford Provided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2" name="Rounded Rectangle 27"/>
          <p:cNvSpPr>
            <a:spLocks noChangeArrowheads="1"/>
          </p:cNvSpPr>
          <p:nvPr/>
        </p:nvSpPr>
        <p:spPr bwMode="auto">
          <a:xfrm>
            <a:off x="5705475" y="3340100"/>
            <a:ext cx="895350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ONIX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9341" name="TextBox 19"/>
          <p:cNvSpPr txBox="1">
            <a:spLocks noChangeArrowheads="1"/>
          </p:cNvSpPr>
          <p:nvPr/>
        </p:nvSpPr>
        <p:spPr bwMode="auto">
          <a:xfrm>
            <a:off x="3209925" y="2095500"/>
            <a:ext cx="1866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Stanford Provided</a:t>
            </a:r>
          </a:p>
        </p:txBody>
      </p:sp>
      <p:sp>
        <p:nvSpPr>
          <p:cNvPr id="269342" name="TextBox 26"/>
          <p:cNvSpPr txBox="1">
            <a:spLocks noChangeArrowheads="1"/>
          </p:cNvSpPr>
          <p:nvPr/>
        </p:nvSpPr>
        <p:spPr bwMode="auto">
          <a:xfrm>
            <a:off x="6553200" y="1333500"/>
            <a:ext cx="2155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Monitoring/</a:t>
            </a:r>
            <a:b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debugging tools</a:t>
            </a:r>
          </a:p>
        </p:txBody>
      </p:sp>
      <p:sp>
        <p:nvSpPr>
          <p:cNvPr id="3" name="Rounded Rectangle 37"/>
          <p:cNvSpPr>
            <a:spLocks noChangeArrowheads="1"/>
          </p:cNvSpPr>
          <p:nvPr/>
        </p:nvSpPr>
        <p:spPr bwMode="auto">
          <a:xfrm>
            <a:off x="2371725" y="14097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oflops</a:t>
            </a:r>
          </a:p>
        </p:txBody>
      </p:sp>
      <p:sp>
        <p:nvSpPr>
          <p:cNvPr id="4" name="Rounded Rectangle 38"/>
          <p:cNvSpPr>
            <a:spLocks noChangeArrowheads="1"/>
          </p:cNvSpPr>
          <p:nvPr/>
        </p:nvSpPr>
        <p:spPr bwMode="auto">
          <a:xfrm>
            <a:off x="923925" y="14097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oftrace</a:t>
            </a:r>
          </a:p>
        </p:txBody>
      </p:sp>
      <p:sp>
        <p:nvSpPr>
          <p:cNvPr id="5" name="Rounded Rectangle 63"/>
          <p:cNvSpPr>
            <a:spLocks noChangeArrowheads="1"/>
          </p:cNvSpPr>
          <p:nvPr/>
        </p:nvSpPr>
        <p:spPr bwMode="auto">
          <a:xfrm>
            <a:off x="3819525" y="1435100"/>
            <a:ext cx="146685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openseer</a:t>
            </a: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  <p:sp>
        <p:nvSpPr>
          <p:cNvPr id="8" name="Rounded Rectangle 27"/>
          <p:cNvSpPr>
            <a:spLocks noChangeArrowheads="1"/>
          </p:cNvSpPr>
          <p:nvPr/>
        </p:nvSpPr>
        <p:spPr bwMode="auto">
          <a:xfrm>
            <a:off x="1804988" y="3330575"/>
            <a:ext cx="1131887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Beacon</a:t>
            </a:r>
          </a:p>
        </p:txBody>
      </p:sp>
      <p:sp>
        <p:nvSpPr>
          <p:cNvPr id="9" name="Rounded Rectangle 27"/>
          <p:cNvSpPr>
            <a:spLocks noChangeArrowheads="1"/>
          </p:cNvSpPr>
          <p:nvPr/>
        </p:nvSpPr>
        <p:spPr bwMode="auto">
          <a:xfrm>
            <a:off x="3200400" y="3344863"/>
            <a:ext cx="89535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Trema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27"/>
          <p:cNvSpPr>
            <a:spLocks noChangeArrowheads="1"/>
          </p:cNvSpPr>
          <p:nvPr/>
        </p:nvSpPr>
        <p:spPr bwMode="auto">
          <a:xfrm>
            <a:off x="4352925" y="3344863"/>
            <a:ext cx="110490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Maestro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886694" y="5892921"/>
            <a:ext cx="1474788" cy="674687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1" grpId="0" animBg="1"/>
      <p:bldP spid="269317" grpId="0"/>
      <p:bldP spid="28" grpId="0" animBg="1"/>
      <p:bldP spid="30" grpId="0" animBg="1"/>
      <p:bldP spid="269320" grpId="0"/>
      <p:bldP spid="25" grpId="0" animBg="1"/>
      <p:bldP spid="34" grpId="0" animBg="1"/>
      <p:bldP spid="48" grpId="0"/>
      <p:bldP spid="37" grpId="0" animBg="1"/>
      <p:bldP spid="269326" grpId="0"/>
      <p:bldP spid="38" grpId="0" animBg="1"/>
      <p:bldP spid="39" grpId="0" animBg="1"/>
      <p:bldP spid="63" grpId="0" animBg="1"/>
      <p:bldP spid="64" grpId="0" animBg="1"/>
      <p:bldP spid="2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9337" grpId="0"/>
      <p:bldP spid="269338" grpId="0"/>
      <p:bldP spid="269339" grpId="0"/>
      <p:bldP spid="2" grpId="0" animBg="1"/>
      <p:bldP spid="269341" grpId="0"/>
      <p:bldP spid="26934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76600" y="4508500"/>
            <a:ext cx="2519363" cy="1366838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276600" y="4437063"/>
            <a:ext cx="2519363" cy="360362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Ciena Coredirector</a:t>
            </a:r>
          </a:p>
        </p:txBody>
      </p:sp>
      <p:sp>
        <p:nvSpPr>
          <p:cNvPr id="272388" name="AutoShape 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316663" y="2760663"/>
            <a:ext cx="2519362" cy="1366837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7238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303588" y="1127125"/>
            <a:ext cx="2519362" cy="1366838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303588" y="1127125"/>
            <a:ext cx="2519362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NEC IP8800</a:t>
            </a:r>
          </a:p>
        </p:txBody>
      </p:sp>
      <p:sp>
        <p:nvSpPr>
          <p:cNvPr id="272391" name="AutoShape 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316663" y="1138238"/>
            <a:ext cx="2519362" cy="1366837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72392" name="AutoShape 8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07975" y="2749550"/>
            <a:ext cx="2519363" cy="1366838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72393" name="AutoShape 9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07975" y="4437063"/>
            <a:ext cx="2519363" cy="1366837"/>
          </a:xfrm>
          <a:prstGeom prst="roundRect">
            <a:avLst>
              <a:gd name="adj" fmla="val 4528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72394" name="Rectangle 10"/>
          <p:cNvSpPr>
            <a:spLocks noGrp="1"/>
          </p:cNvSpPr>
          <p:nvPr>
            <p:ph type="title"/>
          </p:nvPr>
        </p:nvSpPr>
        <p:spPr>
          <a:xfrm>
            <a:off x="323850" y="250825"/>
            <a:ext cx="8532813" cy="1162050"/>
          </a:xfrm>
        </p:spPr>
        <p:txBody>
          <a:bodyPr/>
          <a:lstStyle/>
          <a:p>
            <a:r>
              <a:rPr lang="en-US">
                <a:latin typeface="Calibri" charset="0"/>
              </a:rPr>
              <a:t>Current SDN hardware</a:t>
            </a:r>
            <a:br>
              <a:rPr lang="en-US">
                <a:latin typeface="Calibri" charset="0"/>
              </a:rPr>
            </a:br>
            <a:endParaRPr lang="en-US">
              <a:solidFill>
                <a:srgbClr val="666666"/>
              </a:solidFill>
              <a:latin typeface="Calibri" charset="0"/>
            </a:endParaRPr>
          </a:p>
        </p:txBody>
      </p:sp>
      <p:pic>
        <p:nvPicPr>
          <p:cNvPr id="272395" name="Picture 3"/>
          <p:cNvPicPr>
            <a:picLocks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9150" y="3109913"/>
            <a:ext cx="1497013" cy="984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72396" name="Picture 4"/>
          <p:cNvPicPr>
            <a:picLocks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89325" y="1565275"/>
            <a:ext cx="2146300" cy="839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72397" name="Rectangle 9"/>
          <p:cNvSpPr>
            <a:spLocks/>
          </p:cNvSpPr>
          <p:nvPr/>
        </p:nvSpPr>
        <p:spPr bwMode="auto">
          <a:xfrm>
            <a:off x="1066800" y="2105025"/>
            <a:ext cx="2286000" cy="422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8" bIns="0">
            <a:prstTxWarp prst="textNoShape">
              <a:avLst/>
            </a:prstTxWarp>
          </a:bodyPr>
          <a:lstStyle/>
          <a:p>
            <a:pPr marL="39688" defTabSz="914400"/>
            <a:endParaRPr lang="en-US">
              <a:ea typeface="ＭＳ Ｐゴシック" charset="-128"/>
              <a:cs typeface="Times New Roman" charset="0"/>
            </a:endParaRPr>
          </a:p>
        </p:txBody>
      </p:sp>
      <p:pic>
        <p:nvPicPr>
          <p:cNvPr id="272398" name="Picture 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164388" y="3173413"/>
            <a:ext cx="736600" cy="91122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</p:pic>
      <p:pic>
        <p:nvPicPr>
          <p:cNvPr id="272399" name="Picture 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921500" y="1568450"/>
            <a:ext cx="1308100" cy="87312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</p:pic>
      <p:pic>
        <p:nvPicPr>
          <p:cNvPr id="272400" name="Picture 14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6575" y="5059363"/>
            <a:ext cx="2063750" cy="63341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</p:pic>
      <p:sp>
        <p:nvSpPr>
          <p:cNvPr id="272401" name="Rectangle 16"/>
          <p:cNvSpPr>
            <a:spLocks/>
          </p:cNvSpPr>
          <p:nvPr/>
        </p:nvSpPr>
        <p:spPr bwMode="auto">
          <a:xfrm>
            <a:off x="6011863" y="5013325"/>
            <a:ext cx="28257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39688" algn="r" defTabSz="914400"/>
            <a:r>
              <a:rPr lang="en-US" sz="2600" dirty="0" smtClean="0">
                <a:solidFill>
                  <a:schemeClr val="tx2"/>
                </a:solidFill>
                <a:latin typeface="Tele-GroteskFet" pitchFamily="2" charset="0"/>
                <a:ea typeface="ＭＳ Ｐゴシック" charset="-128"/>
                <a:cs typeface="Times New Roman" charset="0"/>
              </a:rPr>
              <a:t>Ask your vendors</a:t>
            </a:r>
            <a:endParaRPr lang="en-US" sz="2600" dirty="0">
              <a:solidFill>
                <a:schemeClr val="tx2"/>
              </a:solidFill>
              <a:latin typeface="Tele-GroteskFet" pitchFamily="2" charset="0"/>
              <a:ea typeface="ＭＳ Ｐゴシック" charset="-128"/>
              <a:cs typeface="Times New Roman" charset="0"/>
            </a:endParaRPr>
          </a:p>
        </p:txBody>
      </p:sp>
      <p:sp>
        <p:nvSpPr>
          <p:cNvPr id="272402" name="AutoShape 18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07975" y="1127125"/>
            <a:ext cx="2519363" cy="1366838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pic>
        <p:nvPicPr>
          <p:cNvPr id="272403" name="Picture 2"/>
          <p:cNvPicPr>
            <a:picLocks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2038" y="1558925"/>
            <a:ext cx="1012825" cy="893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07975" y="1127125"/>
            <a:ext cx="2519363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Juniper MX-series</a:t>
            </a:r>
          </a:p>
        </p:txBody>
      </p:sp>
      <p:sp>
        <p:nvSpPr>
          <p:cNvPr id="5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07975" y="2749550"/>
            <a:ext cx="2519363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HP Procurve 5400</a:t>
            </a:r>
          </a:p>
        </p:txBody>
      </p:sp>
      <p:sp>
        <p:nvSpPr>
          <p:cNvPr id="6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07975" y="4437063"/>
            <a:ext cx="2519363" cy="360362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Pronto 3240/3290</a:t>
            </a:r>
          </a:p>
        </p:txBody>
      </p:sp>
      <p:sp>
        <p:nvSpPr>
          <p:cNvPr id="7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6316663" y="1138238"/>
            <a:ext cx="2519362" cy="360362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WiMax (NEC)</a:t>
            </a:r>
          </a:p>
        </p:txBody>
      </p:sp>
      <p:sp>
        <p:nvSpPr>
          <p:cNvPr id="8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6316663" y="2760663"/>
            <a:ext cx="2519362" cy="360362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PC Engines</a:t>
            </a:r>
          </a:p>
        </p:txBody>
      </p:sp>
      <p:pic>
        <p:nvPicPr>
          <p:cNvPr id="272409" name="Picture 25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8763" y="4797425"/>
            <a:ext cx="76835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2410" name="AutoShape 26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276600" y="2759075"/>
            <a:ext cx="2519363" cy="1366838"/>
          </a:xfrm>
          <a:prstGeom prst="roundRect">
            <a:avLst>
              <a:gd name="adj" fmla="val 4528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276600" y="2759075"/>
            <a:ext cx="2519363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</a:rPr>
              <a:t>Netgear 7324</a:t>
            </a:r>
          </a:p>
        </p:txBody>
      </p:sp>
      <p:pic>
        <p:nvPicPr>
          <p:cNvPr id="272412" name="Picture 28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8038" y="3408363"/>
            <a:ext cx="2220912" cy="457200"/>
          </a:xfrm>
          <a:prstGeom prst="rect">
            <a:avLst/>
          </a:prstGeom>
          <a:noFill/>
        </p:spPr>
      </p:pic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2A59A62A-C4F6-2F4B-9DA7-C5C2D2F36C99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59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Welcome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Commercial Switch Vendors</a:t>
            </a:r>
          </a:p>
        </p:txBody>
      </p:sp>
      <p:graphicFrame>
        <p:nvGraphicFramePr>
          <p:cNvPr id="281704" name="Group 104"/>
          <p:cNvGraphicFramePr>
            <a:graphicFrameLocks noGrp="1"/>
          </p:cNvGraphicFramePr>
          <p:nvPr>
            <p:ph idx="1"/>
          </p:nvPr>
        </p:nvGraphicFramePr>
        <p:xfrm>
          <a:off x="381000" y="1393825"/>
          <a:ext cx="8534400" cy="5293297"/>
        </p:xfrm>
        <a:graphic>
          <a:graphicData uri="http://schemas.openxmlformats.org/drawingml/2006/table">
            <a:tbl>
              <a:tblPr/>
              <a:tblGrid>
                <a:gridCol w="2341563"/>
                <a:gridCol w="1187450"/>
                <a:gridCol w="2862262"/>
                <a:gridCol w="2143125"/>
              </a:tblGrid>
              <a:tr h="506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Model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Virtualize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493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HP Procurve 5400zl or 6600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1 OF instance per VLAN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LACP, VLAN and STP processing before OpenFlow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Wildcard rules or non-IP pkts processed in s/w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Header rewriting in s/w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CPU protects mgmt during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95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NEC IP8800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1 OF instance per VLAN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OpenFlow takes precedence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Most actions processed in hardware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MAC header rewriting in h/w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6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Pronto 3240 or 3290 with Pica8 or Indigo firmware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1 OF instance per 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No legacy protocols (like VLAN and STP)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Most actions processed in hardware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MAC header rewriting in h/w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1641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0" y="5413375"/>
            <a:ext cx="1905000" cy="655638"/>
          </a:xfrm>
          <a:prstGeom prst="rect">
            <a:avLst/>
          </a:prstGeom>
          <a:noFill/>
        </p:spPr>
      </p:pic>
      <p:pic>
        <p:nvPicPr>
          <p:cNvPr id="281642" name="Picture 4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155825"/>
            <a:ext cx="1371600" cy="1009650"/>
          </a:xfrm>
          <a:prstGeom prst="rect">
            <a:avLst/>
          </a:prstGeom>
          <a:noFill/>
        </p:spPr>
      </p:pic>
      <p:pic>
        <p:nvPicPr>
          <p:cNvPr id="2816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0700" y="3756025"/>
            <a:ext cx="204470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8B4F7CDA-4ABA-0E42-9E16-504A85C8E48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60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Controllers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521-F27E-6F44-86F8-1AB1FF00EE51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1316767"/>
          <a:ext cx="9144001" cy="562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615"/>
                <a:gridCol w="869462"/>
                <a:gridCol w="1172308"/>
                <a:gridCol w="1338384"/>
                <a:gridCol w="1328616"/>
                <a:gridCol w="3233616"/>
              </a:tblGrid>
              <a:tr h="53536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Platform(s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License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</a:t>
                      </a:r>
                    </a:p>
                    <a:p>
                      <a:r>
                        <a:rPr lang="en-US" sz="1600" dirty="0" smtClean="0"/>
                        <a:t>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OpenFlow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OpenFlow</a:t>
                      </a:r>
                      <a:r>
                        <a:rPr lang="en-US" sz="1600" dirty="0" smtClean="0"/>
                        <a:t> License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Stanford/</a:t>
                      </a:r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 designed for extensibility</a:t>
                      </a:r>
                      <a:endParaRPr lang="en-US" sz="1600" dirty="0"/>
                    </a:p>
                  </a:txBody>
                  <a:tcPr/>
                </a:tc>
              </a:tr>
              <a:tr h="7648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3"/>
                        </a:rPr>
                        <a:t>NOX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Python,</a:t>
                      </a:r>
                      <a:r>
                        <a:rPr lang="en-US" sz="1600" baseline="0" dirty="0" smtClean="0"/>
                        <a:t> C++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actively</a:t>
                      </a:r>
                      <a:r>
                        <a:rPr lang="en-US" sz="1600" baseline="0" smtClean="0"/>
                        <a:t> developed</a:t>
                      </a:r>
                      <a:endParaRPr lang="en-US" sz="1600" dirty="0"/>
                    </a:p>
                  </a:txBody>
                  <a:tcPr/>
                </a:tc>
              </a:tr>
              <a:tr h="99425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4"/>
                        </a:rPr>
                        <a:t>Beacon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Win, Mac, Linux, Android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GPL</a:t>
                      </a:r>
                      <a:r>
                        <a:rPr lang="en-US" sz="1600" baseline="0" dirty="0" smtClean="0"/>
                        <a:t> (core), FOSS Licenses for your code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David</a:t>
                      </a:r>
                      <a:r>
                        <a:rPr lang="en-US" sz="1600" baseline="0" dirty="0" smtClean="0"/>
                        <a:t> Erickson (Stanford)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runtime modular, web UI framework, regression test framework</a:t>
                      </a:r>
                      <a:endParaRPr lang="en-US" sz="1600" dirty="0"/>
                    </a:p>
                  </a:txBody>
                  <a:tcPr/>
                </a:tc>
              </a:tr>
              <a:tr h="7648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5"/>
                        </a:rPr>
                        <a:t>Maestro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Win,</a:t>
                      </a:r>
                      <a:r>
                        <a:rPr lang="en-US" sz="1600" baseline="0" dirty="0" smtClean="0"/>
                        <a:t> Mac, 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LGPL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Zheng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Cai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dirty="0" smtClean="0"/>
                        <a:t>Rice)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7648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hlinkClick r:id="rId6"/>
                        </a:rPr>
                        <a:t>Trema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Ruby,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includes emulator, regression test framework</a:t>
                      </a:r>
                    </a:p>
                  </a:txBody>
                  <a:tcPr/>
                </a:tc>
              </a:tr>
              <a:tr h="7648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hlinkClick r:id="rId7"/>
                        </a:rPr>
                        <a:t>RouteFlow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CPqD</a:t>
                      </a:r>
                      <a:r>
                        <a:rPr lang="en-US" sz="1600" baseline="0" dirty="0" smtClean="0"/>
                        <a:t> (Brazil)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 virtual IP routing as a  service</a:t>
                      </a: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521-F27E-6F44-86F8-1AB1FF00EE51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574" t="2509" r="2135" b="3180"/>
          <a:stretch>
            <a:fillRect/>
          </a:stretch>
        </p:blipFill>
        <p:spPr bwMode="auto">
          <a:xfrm>
            <a:off x="507998" y="515693"/>
            <a:ext cx="7866512" cy="524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191846" y="5763846"/>
            <a:ext cx="683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it-IT" sz="1600" dirty="0"/>
              <a:t>CPU: </a:t>
            </a:r>
            <a:r>
              <a:rPr lang="it-IT" sz="1600" dirty="0" err="1"/>
              <a:t>1</a:t>
            </a:r>
            <a:r>
              <a:rPr lang="it-IT" sz="1600" dirty="0"/>
              <a:t> </a:t>
            </a:r>
            <a:r>
              <a:rPr lang="it-IT" sz="1600" dirty="0" err="1"/>
              <a:t>x</a:t>
            </a:r>
            <a:r>
              <a:rPr lang="it-IT" sz="1600" dirty="0"/>
              <a:t> Intel </a:t>
            </a:r>
            <a:r>
              <a:rPr lang="it-IT" sz="1600" dirty="0" err="1"/>
              <a:t>Core</a:t>
            </a:r>
            <a:r>
              <a:rPr lang="it-IT" sz="1600" dirty="0"/>
              <a:t> i7 930 @ 3.33ghz, 9GB RAM, </a:t>
            </a:r>
            <a:r>
              <a:rPr lang="it-IT" sz="1600" dirty="0" err="1"/>
              <a:t>Ubuntu</a:t>
            </a:r>
            <a:r>
              <a:rPr lang="it-IT" sz="1600" dirty="0"/>
              <a:t> 10.04.1 x64</a:t>
            </a:r>
            <a:endParaRPr lang="en-US" sz="1600" dirty="0">
              <a:ea typeface="ＭＳ Ｐゴシック" pitchFamily="-109" charset="-128"/>
            </a:endParaRPr>
          </a:p>
          <a:p>
            <a:r>
              <a:rPr lang="en-US" sz="1600" dirty="0" smtClean="0">
                <a:latin typeface="+mn-lt"/>
              </a:rPr>
              <a:t>For more testing details, see: </a:t>
            </a:r>
          </a:p>
          <a:p>
            <a:r>
              <a:rPr lang="en-US" sz="1600" dirty="0" err="1" smtClean="0">
                <a:latin typeface="+mn-lt"/>
              </a:rPr>
              <a:t>http://www.openflow.org/wk/index.php/Controller_Performance_Comparisons</a:t>
            </a:r>
            <a:endParaRPr lang="en-US" sz="1600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439180" y="781543"/>
            <a:ext cx="3294517" cy="3673226"/>
            <a:chOff x="5439180" y="781543"/>
            <a:chExt cx="3294517" cy="3673226"/>
          </a:xfrm>
        </p:grpSpPr>
        <p:sp>
          <p:nvSpPr>
            <p:cNvPr id="12" name="Oval 11"/>
            <p:cNvSpPr/>
            <p:nvPr/>
          </p:nvSpPr>
          <p:spPr>
            <a:xfrm>
              <a:off x="5439180" y="976923"/>
              <a:ext cx="1496972" cy="3477846"/>
            </a:xfrm>
            <a:prstGeom prst="ellipse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75235" y="781543"/>
              <a:ext cx="175846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all 1M plus flows in one box!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Closed-source Controller Vendors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these vendors for more info</a:t>
            </a:r>
          </a:p>
          <a:p>
            <a:pPr lvl="1"/>
            <a:r>
              <a:rPr lang="en-US" dirty="0" err="1" smtClean="0"/>
              <a:t>BigSwitch</a:t>
            </a:r>
            <a:endParaRPr lang="en-US" dirty="0" smtClean="0"/>
          </a:p>
          <a:p>
            <a:pPr lvl="1"/>
            <a:r>
              <a:rPr lang="en-US" dirty="0" err="1" smtClean="0"/>
              <a:t>Nicira</a:t>
            </a:r>
            <a:endParaRPr lang="en-US" dirty="0" smtClean="0"/>
          </a:p>
          <a:p>
            <a:pPr lvl="1"/>
            <a:r>
              <a:rPr lang="en-US" dirty="0" smtClean="0"/>
              <a:t>NEC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521-F27E-6F44-86F8-1AB1FF00EE51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/>
          </p:cNvSpPr>
          <p:nvPr>
            <p:ph type="title"/>
          </p:nvPr>
        </p:nvSpPr>
        <p:spPr>
          <a:xfrm>
            <a:off x="457200" y="252413"/>
            <a:ext cx="8231188" cy="715962"/>
          </a:xfrm>
        </p:spPr>
        <p:txBody>
          <a:bodyPr/>
          <a:lstStyle/>
          <a:p>
            <a:r>
              <a:rPr lang="en-US">
                <a:latin typeface="Calibri" charset="0"/>
              </a:rPr>
              <a:t>Growing Community</a:t>
            </a:r>
            <a:endParaRPr lang="en-US">
              <a:solidFill>
                <a:srgbClr val="666666"/>
              </a:solidFill>
              <a:latin typeface="Calibri" charset="0"/>
            </a:endParaRPr>
          </a:p>
        </p:txBody>
      </p:sp>
      <p:sp>
        <p:nvSpPr>
          <p:cNvPr id="271363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7975" y="1247775"/>
            <a:ext cx="4119563" cy="4773613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307975" y="1247775"/>
            <a:ext cx="4119563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  <a:ea typeface="Arial" charset="0"/>
                <a:cs typeface="Arial" charset="0"/>
              </a:rPr>
              <a:t>Vendors and start-ups   </a:t>
            </a:r>
          </a:p>
        </p:txBody>
      </p:sp>
      <p:sp>
        <p:nvSpPr>
          <p:cNvPr id="271365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643438" y="1247775"/>
            <a:ext cx="4119562" cy="4773613"/>
          </a:xfrm>
          <a:prstGeom prst="roundRect">
            <a:avLst>
              <a:gd name="adj" fmla="val 3907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6275"/>
                  <a:invGamma/>
                </a:schemeClr>
              </a:gs>
            </a:gsLst>
            <a:lin ang="5400000" scaled="1"/>
          </a:gradFill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72000" tIns="396000" rIns="72000" bIns="72000">
            <a:prstTxWarp prst="textNoShape">
              <a:avLst/>
            </a:prstTxWarp>
          </a:bodyPr>
          <a:lstStyle/>
          <a:p>
            <a:pPr marL="136525" indent="-136525" defTabSz="914400" eaLnBrk="0" hangingPunct="0">
              <a:lnSpc>
                <a:spcPct val="90000"/>
              </a:lnSpc>
              <a:spcBef>
                <a:spcPct val="10000"/>
              </a:spcBef>
              <a:buClr>
                <a:schemeClr val="tx2"/>
              </a:buClr>
              <a:buSzPct val="75000"/>
              <a:buFont typeface="Wingdings" charset="2"/>
              <a:buNone/>
            </a:pPr>
            <a:endParaRPr lang="en-US" sz="1200">
              <a:latin typeface="Tele-GroteskNor" pitchFamily="2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Auf der gleichen Seite des Rechtecks liegende Ecken abrunden 37"/>
          <p:cNvSpPr>
            <a:spLocks noChangeArrowheads="1"/>
          </p:cNvSpPr>
          <p:nvPr/>
        </p:nvSpPr>
        <p:spPr bwMode="auto">
          <a:xfrm>
            <a:off x="4643438" y="1247775"/>
            <a:ext cx="4119562" cy="360363"/>
          </a:xfrm>
          <a:prstGeom prst="round2SameRect">
            <a:avLst/>
          </a:prstGeom>
          <a:gradFill rotWithShape="1">
            <a:gsLst>
              <a:gs pos="0">
                <a:srgbClr val="BDBDBD"/>
              </a:gs>
              <a:gs pos="39999">
                <a:srgbClr val="404040"/>
              </a:gs>
              <a:gs pos="41000">
                <a:srgbClr val="000000"/>
              </a:gs>
              <a:gs pos="100000">
                <a:srgbClr val="080808"/>
              </a:gs>
            </a:gsLst>
            <a:lin ang="5400000" scaled="1"/>
          </a:gradFill>
          <a:ln w="952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</a:pPr>
            <a:r>
              <a:rPr lang="en-GB" sz="1600">
                <a:solidFill>
                  <a:schemeClr val="bg1"/>
                </a:solidFill>
                <a:latin typeface="Tele-GroteskFet" pitchFamily="2" charset="0"/>
                <a:ea typeface="Arial" charset="0"/>
                <a:cs typeface="Arial" charset="0"/>
              </a:rPr>
              <a:t>Providers and business-unit</a:t>
            </a:r>
          </a:p>
        </p:txBody>
      </p:sp>
      <p:sp>
        <p:nvSpPr>
          <p:cNvPr id="271367" name="Rectangle 7"/>
          <p:cNvSpPr>
            <a:spLocks noGrp="1" noChangeArrowheads="1"/>
          </p:cNvSpPr>
          <p:nvPr>
            <p:ph type="body" idx="1"/>
          </p:nvPr>
        </p:nvSpPr>
        <p:spPr bwMode="gray">
          <a:xfrm>
            <a:off x="614363" y="1593850"/>
            <a:ext cx="3629025" cy="4456113"/>
          </a:xfrm>
          <a:noFill/>
          <a:ln/>
        </p:spPr>
        <p:txBody>
          <a:bodyPr lIns="0" tIns="0" rIns="0" bIns="0"/>
          <a:lstStyle/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  <a:p>
            <a:pPr marL="381000" indent="-381000" defTabSz="914400">
              <a:buFont typeface="Arial" charset="0"/>
              <a:buNone/>
            </a:pPr>
            <a:endParaRPr lang="en-US"/>
          </a:p>
        </p:txBody>
      </p:sp>
      <p:pic>
        <p:nvPicPr>
          <p:cNvPr id="271368" name="Picture 8" descr="hp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2420938"/>
            <a:ext cx="996950" cy="658812"/>
          </a:xfrm>
          <a:prstGeom prst="rect">
            <a:avLst/>
          </a:prstGeom>
          <a:noFill/>
        </p:spPr>
      </p:pic>
      <p:pic>
        <p:nvPicPr>
          <p:cNvPr id="271369" name="Picture 9" descr="nec-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92275" y="2420938"/>
            <a:ext cx="809625" cy="658812"/>
          </a:xfrm>
          <a:prstGeom prst="rect">
            <a:avLst/>
          </a:prstGeom>
          <a:noFill/>
        </p:spPr>
      </p:pic>
      <p:pic>
        <p:nvPicPr>
          <p:cNvPr id="271370" name="Picture 10" descr="Dell_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750" y="3357563"/>
            <a:ext cx="565150" cy="576262"/>
          </a:xfrm>
          <a:prstGeom prst="rect">
            <a:avLst/>
          </a:prstGeom>
          <a:noFill/>
        </p:spPr>
      </p:pic>
      <p:pic>
        <p:nvPicPr>
          <p:cNvPr id="271371" name="Picture 11" descr="arist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8313" y="4149725"/>
            <a:ext cx="719137" cy="719138"/>
          </a:xfrm>
          <a:prstGeom prst="rect">
            <a:avLst/>
          </a:prstGeom>
          <a:noFill/>
        </p:spPr>
      </p:pic>
      <p:pic>
        <p:nvPicPr>
          <p:cNvPr id="271372" name="Picture 12" descr="netgea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58888" y="3357563"/>
            <a:ext cx="1584325" cy="587375"/>
          </a:xfrm>
          <a:prstGeom prst="rect">
            <a:avLst/>
          </a:prstGeom>
          <a:noFill/>
        </p:spPr>
      </p:pic>
      <p:sp>
        <p:nvSpPr>
          <p:cNvPr id="271373" name="Rectangle 16"/>
          <p:cNvSpPr>
            <a:spLocks/>
          </p:cNvSpPr>
          <p:nvPr/>
        </p:nvSpPr>
        <p:spPr bwMode="auto">
          <a:xfrm>
            <a:off x="1008063" y="5337175"/>
            <a:ext cx="28257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39688" algn="ctr" defTabSz="914400"/>
            <a:r>
              <a:rPr lang="en-US" sz="2600">
                <a:solidFill>
                  <a:schemeClr val="tx2"/>
                </a:solidFill>
                <a:latin typeface="Tele-GroteskFet" pitchFamily="2" charset="0"/>
                <a:ea typeface="Arial" charset="0"/>
                <a:cs typeface="Arial" charset="0"/>
              </a:rPr>
              <a:t>More...</a:t>
            </a:r>
          </a:p>
        </p:txBody>
      </p:sp>
      <p:pic>
        <p:nvPicPr>
          <p:cNvPr id="271374" name="Picture 14" descr="huawei_logo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00425" y="4076700"/>
            <a:ext cx="523875" cy="523875"/>
          </a:xfrm>
          <a:prstGeom prst="rect">
            <a:avLst/>
          </a:prstGeom>
          <a:noFill/>
        </p:spPr>
      </p:pic>
      <p:pic>
        <p:nvPicPr>
          <p:cNvPr id="271375" name="Picture 15" descr="B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32363" y="1841500"/>
            <a:ext cx="1296987" cy="723900"/>
          </a:xfrm>
          <a:prstGeom prst="rect">
            <a:avLst/>
          </a:prstGeom>
          <a:noFill/>
        </p:spPr>
      </p:pic>
      <p:pic>
        <p:nvPicPr>
          <p:cNvPr id="271376" name="Picture 16" descr="verizon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59338" y="2695575"/>
            <a:ext cx="1152525" cy="747713"/>
          </a:xfrm>
          <a:prstGeom prst="rect">
            <a:avLst/>
          </a:prstGeom>
          <a:noFill/>
        </p:spPr>
      </p:pic>
      <p:sp>
        <p:nvSpPr>
          <p:cNvPr id="271377" name="Rectangle 16"/>
          <p:cNvSpPr>
            <a:spLocks/>
          </p:cNvSpPr>
          <p:nvPr/>
        </p:nvSpPr>
        <p:spPr bwMode="auto">
          <a:xfrm>
            <a:off x="5184775" y="5300663"/>
            <a:ext cx="28257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39688" algn="ctr" defTabSz="914400"/>
            <a:r>
              <a:rPr lang="en-US" sz="2600">
                <a:solidFill>
                  <a:schemeClr val="tx2"/>
                </a:solidFill>
                <a:latin typeface="Tele-GroteskFet" pitchFamily="2" charset="0"/>
                <a:ea typeface="Arial" charset="0"/>
                <a:cs typeface="Arial" charset="0"/>
              </a:rPr>
              <a:t>More...</a:t>
            </a:r>
          </a:p>
        </p:txBody>
      </p:sp>
      <p:pic>
        <p:nvPicPr>
          <p:cNvPr id="271378" name="Picture 18" descr="googl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43663" y="1916113"/>
            <a:ext cx="1512887" cy="603250"/>
          </a:xfrm>
          <a:prstGeom prst="rect">
            <a:avLst/>
          </a:prstGeom>
          <a:noFill/>
        </p:spPr>
      </p:pic>
      <p:pic>
        <p:nvPicPr>
          <p:cNvPr id="271379" name="Picture 19" descr="ericsson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059113" y="1700213"/>
            <a:ext cx="936625" cy="668337"/>
          </a:xfrm>
          <a:prstGeom prst="rect">
            <a:avLst/>
          </a:prstGeom>
          <a:noFill/>
        </p:spPr>
      </p:pic>
      <p:pic>
        <p:nvPicPr>
          <p:cNvPr id="271380" name="Picture 20" descr="nicira-logo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76375" y="4292600"/>
            <a:ext cx="647700" cy="546100"/>
          </a:xfrm>
          <a:prstGeom prst="rect">
            <a:avLst/>
          </a:prstGeom>
          <a:noFill/>
        </p:spPr>
      </p:pic>
      <p:pic>
        <p:nvPicPr>
          <p:cNvPr id="271381" name="Picture 2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227763" y="2732088"/>
            <a:ext cx="1006475" cy="746125"/>
          </a:xfrm>
          <a:prstGeom prst="rect">
            <a:avLst/>
          </a:prstGeom>
          <a:noFill/>
        </p:spPr>
      </p:pic>
      <p:pic>
        <p:nvPicPr>
          <p:cNvPr id="271382" name="Picture 2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415213" y="2636838"/>
            <a:ext cx="1060450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1383" name="Picture 39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77050" y="4652963"/>
            <a:ext cx="12477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4" name="Picture 36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716463" y="4292600"/>
            <a:ext cx="173037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5" name="Picture 37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643438" y="4868863"/>
            <a:ext cx="1801812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6" name="Picture 39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948488" y="3860800"/>
            <a:ext cx="1725612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7" name="Picture 40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364163" y="3644900"/>
            <a:ext cx="15494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8" name="Picture 32" descr="extreme.gif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771775" y="3429000"/>
            <a:ext cx="15843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89" name="Picture 34" descr="ciena.jpg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2843213" y="2565400"/>
            <a:ext cx="1081087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90" name="Picture 38" descr="broadcom.jpg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55650" y="1700213"/>
            <a:ext cx="6699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91" name="Picture 42" descr="Fujitsu.jpg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2339975" y="4221163"/>
            <a:ext cx="73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92" name="Picture 31" descr="Juniper.gif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1835150" y="1844675"/>
            <a:ext cx="10414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93" name="Picture 27" descr="Logo-Google.png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539750" y="5084763"/>
            <a:ext cx="965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94" name="Picture 39" descr="Marevell.jpg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3275013" y="4797425"/>
            <a:ext cx="720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926A45A4-C770-3243-8AE0-DE43DEF31028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64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71396" name="Rectangle 36"/>
          <p:cNvSpPr>
            <a:spLocks noChangeArrowheads="1"/>
          </p:cNvSpPr>
          <p:nvPr/>
        </p:nvSpPr>
        <p:spPr bwMode="auto">
          <a:xfrm>
            <a:off x="334963" y="6159500"/>
            <a:ext cx="307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/>
              <a:t>Note: Level of interest varies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463"/>
            <a:ext cx="8229600" cy="4754563"/>
          </a:xfrm>
        </p:spPr>
        <p:txBody>
          <a:bodyPr/>
          <a:lstStyle/>
          <a:p>
            <a:r>
              <a:rPr lang="en-US" sz="2800" dirty="0" smtClean="0"/>
              <a:t>DIFANE</a:t>
            </a:r>
          </a:p>
          <a:p>
            <a:pPr lvl="1"/>
            <a:r>
              <a:rPr lang="en-US" sz="2400" dirty="0" smtClean="0"/>
              <a:t>Rule partitioning for controller-less flow insertion</a:t>
            </a:r>
          </a:p>
          <a:p>
            <a:r>
              <a:rPr lang="en-US" sz="2800" dirty="0" smtClean="0"/>
              <a:t>UCSD Fat Tree Series: Scalable Commodity Data Center, </a:t>
            </a:r>
            <a:r>
              <a:rPr lang="en-US" sz="2800" dirty="0" err="1" smtClean="0"/>
              <a:t>PortLand</a:t>
            </a:r>
            <a:r>
              <a:rPr lang="en-US" sz="2800" dirty="0" smtClean="0"/>
              <a:t>, </a:t>
            </a:r>
            <a:r>
              <a:rPr lang="en-US" sz="2800" dirty="0" err="1" smtClean="0"/>
              <a:t>Hedera</a:t>
            </a:r>
            <a:endParaRPr lang="en-US" sz="2800" dirty="0" smtClean="0"/>
          </a:p>
          <a:p>
            <a:pPr lvl="1"/>
            <a:r>
              <a:rPr lang="en-US" sz="2400" dirty="0" smtClean="0"/>
              <a:t>Scale-out data centers that use </a:t>
            </a:r>
            <a:r>
              <a:rPr lang="en-US" sz="2400" dirty="0" err="1" smtClean="0"/>
              <a:t>OpenFlow</a:t>
            </a:r>
            <a:endParaRPr lang="en-US" sz="2400" dirty="0" smtClean="0"/>
          </a:p>
          <a:p>
            <a:r>
              <a:rPr lang="en-US" sz="2800" dirty="0" err="1" smtClean="0"/>
              <a:t>Tesseract</a:t>
            </a:r>
            <a:endParaRPr lang="en-US" sz="2800" dirty="0" smtClean="0"/>
          </a:p>
          <a:p>
            <a:pPr lvl="1"/>
            <a:r>
              <a:rPr lang="en-US" sz="2400" dirty="0" smtClean="0"/>
              <a:t>Centralized WAN in the 4D Architecture</a:t>
            </a:r>
          </a:p>
          <a:p>
            <a:r>
              <a:rPr lang="en-US" sz="2800" dirty="0" smtClean="0"/>
              <a:t>ONIX</a:t>
            </a:r>
          </a:p>
          <a:p>
            <a:pPr lvl="1"/>
            <a:r>
              <a:rPr lang="en-US" sz="2400" dirty="0" smtClean="0"/>
              <a:t>Fault-tolerant controller platform from </a:t>
            </a:r>
            <a:r>
              <a:rPr lang="en-US" sz="2400" dirty="0" err="1" smtClean="0"/>
              <a:t>Nicira</a:t>
            </a:r>
            <a:r>
              <a:rPr lang="en-US" sz="2400" dirty="0" smtClean="0"/>
              <a:t>, Google, NEC</a:t>
            </a:r>
          </a:p>
          <a:p>
            <a:r>
              <a:rPr lang="en-US" sz="2800" dirty="0" err="1" smtClean="0"/>
              <a:t>DevoFlow</a:t>
            </a:r>
            <a:endParaRPr lang="en-US" sz="2800" dirty="0" smtClean="0"/>
          </a:p>
          <a:p>
            <a:pPr lvl="1"/>
            <a:r>
              <a:rPr lang="en-US" sz="2400" dirty="0" smtClean="0"/>
              <a:t>Practical scalability limits to </a:t>
            </a:r>
            <a:r>
              <a:rPr lang="en-US" sz="2400" dirty="0" err="1" smtClean="0"/>
              <a:t>OpenFlow</a:t>
            </a:r>
            <a:r>
              <a:rPr lang="en-US" sz="2400" dirty="0" smtClean="0"/>
              <a:t> and modifications to get around them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392363" y="2566988"/>
            <a:ext cx="6294437" cy="777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5200">
                <a:latin typeface="Calibri" charset="0"/>
              </a:rPr>
              <a:t>Virtualizing OpenFlow</a:t>
            </a:r>
          </a:p>
        </p:txBody>
      </p:sp>
      <p:pic>
        <p:nvPicPr>
          <p:cNvPr id="2365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6863" y="2566988"/>
            <a:ext cx="9652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D9EF95B3-3AB0-A849-8ACE-8FF36731A659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66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381000" y="1485900"/>
            <a:ext cx="3733800" cy="3733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5009" y="2748089"/>
            <a:ext cx="1033670" cy="72563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Windows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(OS)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50404" y="2814056"/>
            <a:ext cx="1033670" cy="72563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Windows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(OS)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2491" y="2748089"/>
            <a:ext cx="646044" cy="725632"/>
          </a:xfrm>
          <a:prstGeom prst="roundRect">
            <a:avLst/>
          </a:prstGeom>
          <a:gradFill>
            <a:gsLst>
              <a:gs pos="0">
                <a:srgbClr val="008000"/>
              </a:gs>
              <a:gs pos="100000">
                <a:srgbClr val="00C36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Linux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882348" y="2748089"/>
            <a:ext cx="646044" cy="725632"/>
          </a:xfrm>
          <a:prstGeom prst="roundRect">
            <a:avLst/>
          </a:prstGeom>
          <a:gradFill>
            <a:gsLst>
              <a:gs pos="0">
                <a:srgbClr val="FF00FF"/>
              </a:gs>
              <a:gs pos="100000">
                <a:srgbClr val="FF99C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Mac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461052" y="4265319"/>
            <a:ext cx="1615109" cy="725632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chemeClr val="bg1"/>
                </a:solidFill>
              </a:rPr>
              <a:t>x86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chemeClr val="bg1"/>
                </a:solidFill>
              </a:rPr>
              <a:t>(Computer)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85800" y="2880023"/>
            <a:ext cx="1033670" cy="72563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Windows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FFFFFF"/>
                </a:solidFill>
              </a:rPr>
              <a:t>(OS)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82348" y="2088424"/>
            <a:ext cx="646044" cy="593699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79613" y="2088424"/>
            <a:ext cx="775252" cy="593699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977887" y="2814056"/>
            <a:ext cx="646044" cy="725632"/>
          </a:xfrm>
          <a:prstGeom prst="roundRect">
            <a:avLst/>
          </a:prstGeom>
          <a:gradFill>
            <a:gsLst>
              <a:gs pos="0">
                <a:srgbClr val="008000"/>
              </a:gs>
              <a:gs pos="100000">
                <a:srgbClr val="00C36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Linux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913282" y="2880023"/>
            <a:ext cx="646044" cy="725632"/>
          </a:xfrm>
          <a:prstGeom prst="roundRect">
            <a:avLst/>
          </a:prstGeom>
          <a:gradFill>
            <a:gsLst>
              <a:gs pos="0">
                <a:srgbClr val="008000"/>
              </a:gs>
              <a:gs pos="100000">
                <a:srgbClr val="00C36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Linux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817744" y="2814056"/>
            <a:ext cx="646044" cy="725632"/>
          </a:xfrm>
          <a:prstGeom prst="roundRect">
            <a:avLst/>
          </a:prstGeom>
          <a:gradFill>
            <a:gsLst>
              <a:gs pos="0">
                <a:srgbClr val="FF00FF"/>
              </a:gs>
              <a:gs pos="100000">
                <a:srgbClr val="FF99C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Mac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753139" y="2880023"/>
            <a:ext cx="646044" cy="725632"/>
          </a:xfrm>
          <a:prstGeom prst="roundRect">
            <a:avLst/>
          </a:prstGeom>
          <a:gradFill>
            <a:gsLst>
              <a:gs pos="0">
                <a:srgbClr val="FF00FF"/>
              </a:gs>
              <a:gs pos="100000">
                <a:srgbClr val="FF99C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Mac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85800" y="3671620"/>
            <a:ext cx="2971800" cy="527732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Virtualization layer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977887" y="2088424"/>
            <a:ext cx="646044" cy="593699"/>
          </a:xfrm>
          <a:prstGeom prst="round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4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rgbClr val="FFFFFF"/>
                </a:solidFill>
              </a:rPr>
              <a:t>App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4191000" y="1485900"/>
            <a:ext cx="4648200" cy="4075113"/>
            <a:chOff x="4191000" y="990600"/>
            <a:chExt cx="4648200" cy="4075113"/>
          </a:xfrm>
        </p:grpSpPr>
        <p:sp>
          <p:nvSpPr>
            <p:cNvPr id="79" name="Rounded Rectangle 78"/>
            <p:cNvSpPr/>
            <p:nvPr/>
          </p:nvSpPr>
          <p:spPr>
            <a:xfrm>
              <a:off x="4876800" y="990600"/>
              <a:ext cx="3962400" cy="3733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181600" y="2120062"/>
              <a:ext cx="1295400" cy="725632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Controller 1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530548" y="1371600"/>
              <a:ext cx="646044" cy="593699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527813" y="1371600"/>
              <a:ext cx="775252" cy="593699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239000" y="2133600"/>
              <a:ext cx="1447800" cy="72563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Controller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5029199" y="3107196"/>
              <a:ext cx="3706813" cy="52773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Virtualization or “Slicing”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626087" y="1371600"/>
              <a:ext cx="646044" cy="593699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547691" y="3770168"/>
              <a:ext cx="1615109" cy="725632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bg1"/>
                  </a:solidFill>
                </a:rPr>
                <a:t>OpenFlow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grpSp>
          <p:nvGrpSpPr>
            <p:cNvPr id="230468" name="Group 71"/>
            <p:cNvGrpSpPr>
              <a:grpSpLocks/>
            </p:cNvGrpSpPr>
            <p:nvPr/>
          </p:nvGrpSpPr>
          <p:grpSpPr bwMode="auto">
            <a:xfrm>
              <a:off x="6696075" y="3810000"/>
              <a:ext cx="2039938" cy="1255713"/>
              <a:chOff x="3419475" y="3048000"/>
              <a:chExt cx="4460534" cy="3767139"/>
            </a:xfrm>
          </p:grpSpPr>
          <p:sp>
            <p:nvSpPr>
              <p:cNvPr id="230469" name="Line 16"/>
              <p:cNvSpPr>
                <a:spLocks noChangeShapeType="1"/>
              </p:cNvSpPr>
              <p:nvPr/>
            </p:nvSpPr>
            <p:spPr bwMode="auto">
              <a:xfrm flipV="1">
                <a:off x="4181475" y="3505200"/>
                <a:ext cx="1752600" cy="106680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70" name="Line 17"/>
              <p:cNvSpPr>
                <a:spLocks noChangeShapeType="1"/>
              </p:cNvSpPr>
              <p:nvPr/>
            </p:nvSpPr>
            <p:spPr bwMode="auto">
              <a:xfrm>
                <a:off x="4105275" y="4876800"/>
                <a:ext cx="990600" cy="129540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71" name="Line 18"/>
              <p:cNvSpPr>
                <a:spLocks noChangeShapeType="1"/>
              </p:cNvSpPr>
              <p:nvPr/>
            </p:nvSpPr>
            <p:spPr bwMode="auto">
              <a:xfrm flipV="1">
                <a:off x="5476875" y="4876800"/>
                <a:ext cx="1295400" cy="114300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72" name="Line 19"/>
              <p:cNvSpPr>
                <a:spLocks noChangeShapeType="1"/>
              </p:cNvSpPr>
              <p:nvPr/>
            </p:nvSpPr>
            <p:spPr bwMode="auto">
              <a:xfrm>
                <a:off x="5934075" y="3657600"/>
                <a:ext cx="762000" cy="99060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73" name="Line 20"/>
              <p:cNvSpPr>
                <a:spLocks noChangeShapeType="1"/>
              </p:cNvSpPr>
              <p:nvPr/>
            </p:nvSpPr>
            <p:spPr bwMode="auto">
              <a:xfrm>
                <a:off x="4486275" y="4953000"/>
                <a:ext cx="190500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AutoShape 7"/>
              <p:cNvSpPr>
                <a:spLocks noChangeArrowheads="1"/>
              </p:cNvSpPr>
              <p:nvPr/>
            </p:nvSpPr>
            <p:spPr bwMode="auto">
              <a:xfrm>
                <a:off x="3419475" y="4419600"/>
                <a:ext cx="1371138" cy="762000"/>
              </a:xfrm>
              <a:prstGeom prst="can">
                <a:avLst>
                  <a:gd name="adj" fmla="val 4362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-112" charset="0"/>
                </a:endParaRPr>
              </a:p>
            </p:txBody>
          </p:sp>
          <p:sp>
            <p:nvSpPr>
              <p:cNvPr id="68" name="AutoShape 8"/>
              <p:cNvSpPr>
                <a:spLocks noChangeArrowheads="1"/>
              </p:cNvSpPr>
              <p:nvPr/>
            </p:nvSpPr>
            <p:spPr bwMode="auto">
              <a:xfrm>
                <a:off x="5248815" y="3048000"/>
                <a:ext cx="1371135" cy="762000"/>
              </a:xfrm>
              <a:prstGeom prst="can">
                <a:avLst>
                  <a:gd name="adj" fmla="val 4362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-112" charset="0"/>
                </a:endParaRPr>
              </a:p>
            </p:txBody>
          </p:sp>
          <p:sp>
            <p:nvSpPr>
              <p:cNvPr id="69" name="AutoShape 9"/>
              <p:cNvSpPr>
                <a:spLocks noChangeArrowheads="1"/>
              </p:cNvSpPr>
              <p:nvPr/>
            </p:nvSpPr>
            <p:spPr bwMode="auto">
              <a:xfrm>
                <a:off x="6238115" y="4419600"/>
                <a:ext cx="1371138" cy="762000"/>
              </a:xfrm>
              <a:prstGeom prst="can">
                <a:avLst>
                  <a:gd name="adj" fmla="val 4362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-112" charset="0"/>
                </a:endParaRPr>
              </a:p>
            </p:txBody>
          </p:sp>
          <p:sp>
            <p:nvSpPr>
              <p:cNvPr id="70" name="AutoShape 10"/>
              <p:cNvSpPr>
                <a:spLocks noChangeArrowheads="1"/>
              </p:cNvSpPr>
              <p:nvPr/>
            </p:nvSpPr>
            <p:spPr bwMode="auto">
              <a:xfrm>
                <a:off x="4561511" y="5943600"/>
                <a:ext cx="1371135" cy="762000"/>
              </a:xfrm>
              <a:prstGeom prst="can">
                <a:avLst>
                  <a:gd name="adj" fmla="val 43620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-112" charset="0"/>
                </a:endParaRPr>
              </a:p>
            </p:txBody>
          </p:sp>
          <p:sp>
            <p:nvSpPr>
              <p:cNvPr id="230478" name="Text Box 28"/>
              <p:cNvSpPr txBox="1">
                <a:spLocks noChangeArrowheads="1"/>
              </p:cNvSpPr>
              <p:nvPr/>
            </p:nvSpPr>
            <p:spPr bwMode="auto">
              <a:xfrm>
                <a:off x="7477346" y="5715000"/>
                <a:ext cx="402663" cy="11001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Calibri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74" name="Rounded Rectangle 73"/>
            <p:cNvSpPr/>
            <p:nvPr/>
          </p:nvSpPr>
          <p:spPr>
            <a:xfrm>
              <a:off x="5105400" y="2203031"/>
              <a:ext cx="1295400" cy="725632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Controller 1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029200" y="2286000"/>
              <a:ext cx="1295400" cy="725632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NOX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(Network OS)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7162800" y="2209800"/>
              <a:ext cx="1447800" cy="72563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Controller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7086600" y="2286000"/>
              <a:ext cx="1447800" cy="72563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Network OS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6324600" y="2649538"/>
              <a:ext cx="762000" cy="1587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Arrow 46"/>
            <p:cNvSpPr/>
            <p:nvPr/>
          </p:nvSpPr>
          <p:spPr>
            <a:xfrm>
              <a:off x="4191000" y="2514600"/>
              <a:ext cx="685800" cy="533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0493" name="Title 4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Trend</a:t>
            </a:r>
          </a:p>
        </p:txBody>
      </p:sp>
      <p:sp>
        <p:nvSpPr>
          <p:cNvPr id="230494" name="TextBox 48"/>
          <p:cNvSpPr txBox="1">
            <a:spLocks noChangeArrowheads="1"/>
          </p:cNvSpPr>
          <p:nvPr/>
        </p:nvSpPr>
        <p:spPr bwMode="auto">
          <a:xfrm>
            <a:off x="381000" y="5978525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0495" name="TextBox 47"/>
          <p:cNvSpPr txBox="1">
            <a:spLocks noChangeArrowheads="1"/>
          </p:cNvSpPr>
          <p:nvPr/>
        </p:nvSpPr>
        <p:spPr bwMode="auto">
          <a:xfrm>
            <a:off x="1247775" y="5630863"/>
            <a:ext cx="19542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Computer Industry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26150" y="5630863"/>
            <a:ext cx="1819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Network Industry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>
            <a:cxnSpLocks noChangeShapeType="1"/>
          </p:cNvCxnSpPr>
          <p:nvPr/>
        </p:nvCxnSpPr>
        <p:spPr bwMode="auto">
          <a:xfrm flipV="1">
            <a:off x="2582863" y="4724400"/>
            <a:ext cx="1366837" cy="8366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6" name="Straight Connector 45"/>
          <p:cNvCxnSpPr>
            <a:cxnSpLocks noChangeShapeType="1"/>
          </p:cNvCxnSpPr>
          <p:nvPr/>
        </p:nvCxnSpPr>
        <p:spPr bwMode="auto">
          <a:xfrm>
            <a:off x="4576763" y="4295775"/>
            <a:ext cx="631825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8" name="Straight Connector 47"/>
          <p:cNvCxnSpPr>
            <a:cxnSpLocks noChangeShapeType="1"/>
          </p:cNvCxnSpPr>
          <p:nvPr/>
        </p:nvCxnSpPr>
        <p:spPr bwMode="auto">
          <a:xfrm rot="5400000" flipH="1" flipV="1">
            <a:off x="3941763" y="5500687"/>
            <a:ext cx="655638" cy="6270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0" name="Straight Connector 49"/>
          <p:cNvCxnSpPr>
            <a:cxnSpLocks noChangeShapeType="1"/>
          </p:cNvCxnSpPr>
          <p:nvPr/>
        </p:nvCxnSpPr>
        <p:spPr bwMode="auto">
          <a:xfrm rot="16200000" flipH="1">
            <a:off x="2359819" y="5599906"/>
            <a:ext cx="668338" cy="12731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2" name="Straight Connector 51"/>
          <p:cNvCxnSpPr>
            <a:cxnSpLocks noChangeShapeType="1"/>
          </p:cNvCxnSpPr>
          <p:nvPr/>
        </p:nvCxnSpPr>
        <p:spPr bwMode="auto">
          <a:xfrm flipV="1">
            <a:off x="5834063" y="5114925"/>
            <a:ext cx="1176337" cy="3714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65" name="Rounded Rectangle 64"/>
          <p:cNvSpPr/>
          <p:nvPr/>
        </p:nvSpPr>
        <p:spPr>
          <a:xfrm>
            <a:off x="6379433" y="458963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Simple Packet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Forwarding Hardware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211367" y="154053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1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4429125" y="3471863"/>
            <a:ext cx="2986088" cy="673100"/>
            <a:chOff x="3650213" y="1672972"/>
            <a:chExt cx="2985801" cy="673471"/>
          </a:xfrm>
        </p:grpSpPr>
        <p:sp>
          <p:nvSpPr>
            <p:cNvPr id="101" name="Right Brace 100"/>
            <p:cNvSpPr>
              <a:spLocks/>
            </p:cNvSpPr>
            <p:nvPr/>
          </p:nvSpPr>
          <p:spPr bwMode="auto">
            <a:xfrm>
              <a:off x="3650213" y="1672972"/>
              <a:ext cx="219054" cy="673471"/>
            </a:xfrm>
            <a:prstGeom prst="rightBrace">
              <a:avLst>
                <a:gd name="adj1" fmla="val 3152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68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1213" name="TextBox 101"/>
            <p:cNvSpPr txBox="1">
              <a:spLocks noChangeArrowheads="1"/>
            </p:cNvSpPr>
            <p:nvPr/>
          </p:nvSpPr>
          <p:spPr bwMode="auto">
            <a:xfrm>
              <a:off x="3861330" y="1809572"/>
              <a:ext cx="2774684" cy="366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</a:rPr>
                <a:t>Open interface to hardware</a:t>
              </a:r>
            </a:p>
          </p:txBody>
        </p:sp>
      </p:grpSp>
      <p:sp>
        <p:nvSpPr>
          <p:cNvPr id="41" name="Rounded Rectangle 40"/>
          <p:cNvSpPr/>
          <p:nvPr/>
        </p:nvSpPr>
        <p:spPr bwMode="auto">
          <a:xfrm>
            <a:off x="821267" y="2943632"/>
            <a:ext cx="6915182" cy="527732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Virtualization or “Slicing” Layer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04501" y="155167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397635" y="156281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3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990769" y="157395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4</a:t>
            </a: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257300" y="1030288"/>
            <a:ext cx="6096000" cy="492125"/>
            <a:chOff x="1256791" y="1030784"/>
            <a:chExt cx="6096247" cy="492031"/>
          </a:xfrm>
        </p:grpSpPr>
        <p:sp>
          <p:nvSpPr>
            <p:cNvPr id="5" name="Rounded Rectangle 4"/>
            <p:cNvSpPr/>
            <p:nvPr/>
          </p:nvSpPr>
          <p:spPr>
            <a:xfrm>
              <a:off x="125679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00575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86012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609087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463459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21242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06679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81575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</p:grp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5411788" y="57150"/>
            <a:ext cx="2771775" cy="1658938"/>
            <a:chOff x="5412254" y="56921"/>
            <a:chExt cx="2771943" cy="1658623"/>
          </a:xfrm>
        </p:grpSpPr>
        <p:sp>
          <p:nvSpPr>
            <p:cNvPr id="91186" name="TextBox 103"/>
            <p:cNvSpPr txBox="1">
              <a:spLocks noChangeArrowheads="1"/>
            </p:cNvSpPr>
            <p:nvPr/>
          </p:nvSpPr>
          <p:spPr bwMode="auto">
            <a:xfrm>
              <a:off x="5412254" y="56921"/>
              <a:ext cx="2771943" cy="641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charset="0"/>
                </a:rPr>
                <a:t>Many operating systems, or</a:t>
              </a:r>
            </a:p>
            <a:p>
              <a:pPr algn="ctr"/>
              <a:r>
                <a:rPr lang="en-US">
                  <a:latin typeface="Calibri" charset="0"/>
                </a:rPr>
                <a:t>Many versions</a:t>
              </a:r>
            </a:p>
          </p:txBody>
        </p:sp>
        <p:cxnSp>
          <p:nvCxnSpPr>
            <p:cNvPr id="119" name="Straight Arrow Connector 118"/>
            <p:cNvCxnSpPr>
              <a:cxnSpLocks noChangeShapeType="1"/>
            </p:cNvCxnSpPr>
            <p:nvPr/>
          </p:nvCxnSpPr>
          <p:spPr bwMode="auto">
            <a:xfrm rot="16200000" flipH="1">
              <a:off x="6196651" y="1220338"/>
              <a:ext cx="990412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701925" y="735013"/>
            <a:ext cx="3176588" cy="2224087"/>
            <a:chOff x="2701157" y="278760"/>
            <a:chExt cx="3178140" cy="2680825"/>
          </a:xfrm>
        </p:grpSpPr>
        <p:cxnSp>
          <p:nvCxnSpPr>
            <p:cNvPr id="69" name="Straight Connector 68"/>
            <p:cNvCxnSpPr>
              <a:cxnSpLocks noChangeShapeType="1"/>
            </p:cNvCxnSpPr>
            <p:nvPr/>
          </p:nvCxnSpPr>
          <p:spPr bwMode="auto">
            <a:xfrm rot="5400000">
              <a:off x="1369192" y="1610725"/>
              <a:ext cx="2665517" cy="158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2" name="Straight Connector 71"/>
            <p:cNvCxnSpPr>
              <a:cxnSpLocks noChangeShapeType="1"/>
            </p:cNvCxnSpPr>
            <p:nvPr/>
          </p:nvCxnSpPr>
          <p:spPr bwMode="auto">
            <a:xfrm rot="5400000">
              <a:off x="2957468" y="1618379"/>
              <a:ext cx="2665517" cy="158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</p:cNvCxnSpPr>
            <p:nvPr/>
          </p:nvCxnSpPr>
          <p:spPr bwMode="auto">
            <a:xfrm rot="5400000">
              <a:off x="4545744" y="1626033"/>
              <a:ext cx="2665517" cy="158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4460875" y="2384425"/>
            <a:ext cx="3249613" cy="574675"/>
            <a:chOff x="3650213" y="1672972"/>
            <a:chExt cx="2985801" cy="673471"/>
          </a:xfrm>
        </p:grpSpPr>
        <p:sp>
          <p:nvSpPr>
            <p:cNvPr id="81" name="Right Brace 80"/>
            <p:cNvSpPr>
              <a:spLocks/>
            </p:cNvSpPr>
            <p:nvPr/>
          </p:nvSpPr>
          <p:spPr bwMode="auto">
            <a:xfrm>
              <a:off x="3650213" y="1672972"/>
              <a:ext cx="219170" cy="673471"/>
            </a:xfrm>
            <a:prstGeom prst="rightBrace">
              <a:avLst>
                <a:gd name="adj1" fmla="val 3152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68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1182" name="TextBox 81"/>
            <p:cNvSpPr txBox="1">
              <a:spLocks noChangeArrowheads="1"/>
            </p:cNvSpPr>
            <p:nvPr/>
          </p:nvSpPr>
          <p:spPr bwMode="auto">
            <a:xfrm>
              <a:off x="3861713" y="1810643"/>
              <a:ext cx="2774301" cy="4297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</a:rPr>
                <a:t>Open interface to hardware</a:t>
              </a:r>
            </a:p>
          </p:txBody>
        </p:sp>
      </p:grpSp>
      <p:grpSp>
        <p:nvGrpSpPr>
          <p:cNvPr id="8" name="Group 86"/>
          <p:cNvGrpSpPr>
            <a:grpSpLocks/>
          </p:cNvGrpSpPr>
          <p:nvPr/>
        </p:nvGrpSpPr>
        <p:grpSpPr bwMode="auto">
          <a:xfrm>
            <a:off x="1208088" y="57150"/>
            <a:ext cx="1660525" cy="690563"/>
            <a:chOff x="1207355" y="56921"/>
            <a:chExt cx="1661489" cy="690891"/>
          </a:xfrm>
        </p:grpSpPr>
        <p:sp>
          <p:nvSpPr>
            <p:cNvPr id="91179" name="TextBox 82"/>
            <p:cNvSpPr txBox="1">
              <a:spLocks noChangeArrowheads="1"/>
            </p:cNvSpPr>
            <p:nvPr/>
          </p:nvSpPr>
          <p:spPr bwMode="auto">
            <a:xfrm>
              <a:off x="1207355" y="56921"/>
              <a:ext cx="1661489" cy="366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alibri" charset="0"/>
                </a:rPr>
                <a:t>Isolated “slices”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>
              <a:off x="2006331" y="426985"/>
              <a:ext cx="694140" cy="320827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89" name="Rounded Rectangle 88"/>
          <p:cNvSpPr/>
          <p:nvPr/>
        </p:nvSpPr>
        <p:spPr>
          <a:xfrm>
            <a:off x="4397635" y="497105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Simple Packet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Forwarding Hardware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153551" y="535247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Simple Packet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Forwarding Hardware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194390" y="6142288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Simple Packet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Forwarding Hardware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959903" y="416771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Simple Packet </a:t>
            </a:r>
            <a:br>
              <a:rPr lang="en-US" sz="1200" b="1">
                <a:solidFill>
                  <a:schemeClr val="bg1"/>
                </a:solidFill>
              </a:rPr>
            </a:br>
            <a:r>
              <a:rPr lang="en-US" sz="1200" b="1">
                <a:solidFill>
                  <a:schemeClr val="bg1"/>
                </a:solidFill>
              </a:rPr>
              <a:t>Forwarding Hardware</a:t>
            </a:r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65F96-5A52-D246-9881-7F446953F446}" type="slidenum">
              <a:rPr lang="en-US"/>
              <a:pPr/>
              <a:t>68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5613" y="241300"/>
            <a:ext cx="8232775" cy="892175"/>
          </a:xfrm>
        </p:spPr>
        <p:txBody>
          <a:bodyPr rIns="81277"/>
          <a:lstStyle/>
          <a:p>
            <a:pPr marL="38100" eaLnBrk="1" hangingPunct="1"/>
            <a:r>
              <a:rPr lang="en-US">
                <a:latin typeface="Calibri" charset="0"/>
                <a:sym typeface="Helvetica" charset="0"/>
              </a:rPr>
              <a:t>Switch Based Virtualization</a:t>
            </a:r>
            <a:r>
              <a:rPr lang="en-US">
                <a:latin typeface="Calibri" charset="0"/>
                <a:ea typeface="ヒラギノ角ゴ ProN W6" charset="-128"/>
                <a:cs typeface="ヒラギノ角ゴ ProN W6" charset="-128"/>
                <a:sym typeface="Helvetica" charset="0"/>
              </a:rPr>
              <a:t/>
            </a:r>
            <a:br>
              <a:rPr lang="en-US">
                <a:latin typeface="Calibri" charset="0"/>
                <a:ea typeface="ヒラギノ角ゴ ProN W6" charset="-128"/>
                <a:cs typeface="ヒラギノ角ゴ ProN W6" charset="-128"/>
                <a:sym typeface="Helvetica" charset="0"/>
              </a:rPr>
            </a:br>
            <a:r>
              <a:rPr lang="en-US" sz="1800">
                <a:latin typeface="Helvetica" charset="0"/>
                <a:sym typeface="Helvetica" charset="0"/>
              </a:rPr>
              <a:t>Exists for NEC, HP switches but not flexible enough</a:t>
            </a:r>
          </a:p>
        </p:txBody>
      </p:sp>
      <p:grpSp>
        <p:nvGrpSpPr>
          <p:cNvPr id="95234" name="Group 2"/>
          <p:cNvGrpSpPr>
            <a:grpSpLocks/>
          </p:cNvGrpSpPr>
          <p:nvPr/>
        </p:nvGrpSpPr>
        <p:grpSpPr bwMode="auto">
          <a:xfrm>
            <a:off x="2894013" y="3038475"/>
            <a:ext cx="3348037" cy="1374775"/>
            <a:chOff x="0" y="0"/>
            <a:chExt cx="3000" cy="1232"/>
          </a:xfrm>
        </p:grpSpPr>
        <p:grpSp>
          <p:nvGrpSpPr>
            <p:cNvPr id="95292" name="Group 3"/>
            <p:cNvGrpSpPr>
              <a:grpSpLocks/>
            </p:cNvGrpSpPr>
            <p:nvPr/>
          </p:nvGrpSpPr>
          <p:grpSpPr bwMode="auto">
            <a:xfrm>
              <a:off x="0" y="0"/>
              <a:ext cx="3000" cy="1232"/>
              <a:chOff x="0" y="0"/>
              <a:chExt cx="3000" cy="1232"/>
            </a:xfrm>
          </p:grpSpPr>
          <p:sp>
            <p:nvSpPr>
              <p:cNvPr id="95296" name="AutoShape 4"/>
              <p:cNvSpPr>
                <a:spLocks/>
              </p:cNvSpPr>
              <p:nvPr/>
            </p:nvSpPr>
            <p:spPr bwMode="auto">
              <a:xfrm>
                <a:off x="0" y="0"/>
                <a:ext cx="3000" cy="1232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333399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97" name="Rectangle 5"/>
              <p:cNvSpPr>
                <a:spLocks/>
              </p:cNvSpPr>
              <p:nvPr/>
            </p:nvSpPr>
            <p:spPr bwMode="auto">
              <a:xfrm>
                <a:off x="0" y="508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95293" name="Group 6"/>
            <p:cNvGrpSpPr>
              <a:grpSpLocks/>
            </p:cNvGrpSpPr>
            <p:nvPr/>
          </p:nvGrpSpPr>
          <p:grpSpPr bwMode="auto">
            <a:xfrm>
              <a:off x="0" y="0"/>
              <a:ext cx="3000" cy="616"/>
              <a:chOff x="0" y="0"/>
              <a:chExt cx="3000" cy="616"/>
            </a:xfrm>
          </p:grpSpPr>
          <p:sp>
            <p:nvSpPr>
              <p:cNvPr id="95294" name="AutoShape 7"/>
              <p:cNvSpPr>
                <a:spLocks/>
              </p:cNvSpPr>
              <p:nvPr/>
            </p:nvSpPr>
            <p:spPr bwMode="auto">
              <a:xfrm>
                <a:off x="0" y="0"/>
                <a:ext cx="3000" cy="616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5B5BAD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95" name="Rectangle 8"/>
              <p:cNvSpPr>
                <a:spLocks/>
              </p:cNvSpPr>
              <p:nvPr/>
            </p:nvSpPr>
            <p:spPr bwMode="auto">
              <a:xfrm>
                <a:off x="0" y="200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894013" y="2270125"/>
            <a:ext cx="3348037" cy="1374775"/>
            <a:chOff x="0" y="0"/>
            <a:chExt cx="3000" cy="1232"/>
          </a:xfrm>
        </p:grpSpPr>
        <p:grpSp>
          <p:nvGrpSpPr>
            <p:cNvPr id="95286" name="Group 10"/>
            <p:cNvGrpSpPr>
              <a:grpSpLocks/>
            </p:cNvGrpSpPr>
            <p:nvPr/>
          </p:nvGrpSpPr>
          <p:grpSpPr bwMode="auto">
            <a:xfrm>
              <a:off x="0" y="0"/>
              <a:ext cx="3000" cy="1232"/>
              <a:chOff x="0" y="0"/>
              <a:chExt cx="3000" cy="1232"/>
            </a:xfrm>
          </p:grpSpPr>
          <p:sp>
            <p:nvSpPr>
              <p:cNvPr id="95290" name="AutoShape 11"/>
              <p:cNvSpPr>
                <a:spLocks/>
              </p:cNvSpPr>
              <p:nvPr/>
            </p:nvSpPr>
            <p:spPr bwMode="auto">
              <a:xfrm>
                <a:off x="0" y="0"/>
                <a:ext cx="3000" cy="1232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2973B5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91" name="Rectangle 12"/>
              <p:cNvSpPr>
                <a:spLocks/>
              </p:cNvSpPr>
              <p:nvPr/>
            </p:nvSpPr>
            <p:spPr bwMode="auto">
              <a:xfrm>
                <a:off x="0" y="508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95287" name="Group 13"/>
            <p:cNvGrpSpPr>
              <a:grpSpLocks/>
            </p:cNvGrpSpPr>
            <p:nvPr/>
          </p:nvGrpSpPr>
          <p:grpSpPr bwMode="auto">
            <a:xfrm>
              <a:off x="0" y="0"/>
              <a:ext cx="3000" cy="616"/>
              <a:chOff x="0" y="0"/>
              <a:chExt cx="3000" cy="616"/>
            </a:xfrm>
          </p:grpSpPr>
          <p:sp>
            <p:nvSpPr>
              <p:cNvPr id="95288" name="AutoShape 14"/>
              <p:cNvSpPr>
                <a:spLocks/>
              </p:cNvSpPr>
              <p:nvPr/>
            </p:nvSpPr>
            <p:spPr bwMode="auto">
              <a:xfrm>
                <a:off x="0" y="0"/>
                <a:ext cx="3000" cy="616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538FC3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89" name="Rectangle 15"/>
              <p:cNvSpPr>
                <a:spLocks/>
              </p:cNvSpPr>
              <p:nvPr/>
            </p:nvSpPr>
            <p:spPr bwMode="auto">
              <a:xfrm>
                <a:off x="0" y="200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sp>
        <p:nvSpPr>
          <p:cNvPr id="95236" name="Line 16"/>
          <p:cNvSpPr>
            <a:spLocks noChangeShapeType="1"/>
          </p:cNvSpPr>
          <p:nvPr/>
        </p:nvSpPr>
        <p:spPr bwMode="auto">
          <a:xfrm flipH="1">
            <a:off x="2670175" y="4252913"/>
            <a:ext cx="628650" cy="11430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5237" name="Picture 1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0388" y="5395913"/>
            <a:ext cx="1063625" cy="754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5238" name="Picture 1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8038" y="5632450"/>
            <a:ext cx="1063625" cy="755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5239" name="Picture 1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5627688"/>
            <a:ext cx="1062038" cy="754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5240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6775" y="5327650"/>
            <a:ext cx="1063625" cy="755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5241" name="Line 21"/>
          <p:cNvSpPr>
            <a:spLocks noChangeShapeType="1"/>
          </p:cNvSpPr>
          <p:nvPr/>
        </p:nvSpPr>
        <p:spPr bwMode="auto">
          <a:xfrm flipH="1">
            <a:off x="3884613" y="4405313"/>
            <a:ext cx="169862" cy="1217612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42" name="Line 22"/>
          <p:cNvSpPr>
            <a:spLocks noChangeShapeType="1"/>
          </p:cNvSpPr>
          <p:nvPr/>
        </p:nvSpPr>
        <p:spPr bwMode="auto">
          <a:xfrm>
            <a:off x="5027613" y="4405313"/>
            <a:ext cx="169862" cy="1217612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43" name="Line 23"/>
          <p:cNvSpPr>
            <a:spLocks noChangeShapeType="1"/>
          </p:cNvSpPr>
          <p:nvPr/>
        </p:nvSpPr>
        <p:spPr bwMode="auto">
          <a:xfrm>
            <a:off x="5715000" y="4252913"/>
            <a:ext cx="628650" cy="114300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205038" y="3994150"/>
            <a:ext cx="4548187" cy="1555750"/>
            <a:chOff x="0" y="0"/>
            <a:chExt cx="4074" cy="1392"/>
          </a:xfrm>
        </p:grpSpPr>
        <p:sp>
          <p:nvSpPr>
            <p:cNvPr id="95284" name="Freeform 25"/>
            <p:cNvSpPr>
              <a:spLocks/>
            </p:cNvSpPr>
            <p:nvPr/>
          </p:nvSpPr>
          <p:spPr bwMode="auto">
            <a:xfrm>
              <a:off x="0" y="0"/>
              <a:ext cx="4074" cy="1392"/>
            </a:xfrm>
            <a:custGeom>
              <a:avLst/>
              <a:gdLst>
                <a:gd name="T0" fmla="*/ 0 w 21600"/>
                <a:gd name="T1" fmla="*/ 6 h 20640"/>
                <a:gd name="T2" fmla="*/ 29 w 21600"/>
                <a:gd name="T3" fmla="*/ 1 h 20640"/>
                <a:gd name="T4" fmla="*/ 51 w 21600"/>
                <a:gd name="T5" fmla="*/ 0 h 20640"/>
                <a:gd name="T6" fmla="*/ 109 w 21600"/>
                <a:gd name="T7" fmla="*/ 0 h 20640"/>
                <a:gd name="T8" fmla="*/ 124 w 21600"/>
                <a:gd name="T9" fmla="*/ 1 h 20640"/>
                <a:gd name="T10" fmla="*/ 143 w 21600"/>
                <a:gd name="T11" fmla="*/ 6 h 20640"/>
                <a:gd name="T12" fmla="*/ 145 w 21600"/>
                <a:gd name="T13" fmla="*/ 6 h 206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0640"/>
                <a:gd name="T23" fmla="*/ 21600 w 21600"/>
                <a:gd name="T24" fmla="*/ 20640 h 206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0640">
                  <a:moveTo>
                    <a:pt x="0" y="20640"/>
                  </a:moveTo>
                  <a:cubicBezTo>
                    <a:pt x="1537" y="13215"/>
                    <a:pt x="3074" y="5790"/>
                    <a:pt x="4339" y="2415"/>
                  </a:cubicBezTo>
                  <a:cubicBezTo>
                    <a:pt x="5605" y="-960"/>
                    <a:pt x="5605" y="727"/>
                    <a:pt x="7594" y="390"/>
                  </a:cubicBezTo>
                  <a:cubicBezTo>
                    <a:pt x="9583" y="52"/>
                    <a:pt x="14464" y="-285"/>
                    <a:pt x="16273" y="390"/>
                  </a:cubicBezTo>
                  <a:cubicBezTo>
                    <a:pt x="18080" y="1065"/>
                    <a:pt x="17598" y="1402"/>
                    <a:pt x="18442" y="4440"/>
                  </a:cubicBezTo>
                  <a:cubicBezTo>
                    <a:pt x="19285" y="7478"/>
                    <a:pt x="20311" y="13046"/>
                    <a:pt x="21335" y="18615"/>
                  </a:cubicBezTo>
                  <a:lnTo>
                    <a:pt x="21600" y="20057"/>
                  </a:lnTo>
                </a:path>
              </a:pathLst>
            </a:custGeom>
            <a:noFill/>
            <a:ln w="76200" cap="flat">
              <a:solidFill>
                <a:srgbClr val="E36853"/>
              </a:solidFill>
              <a:prstDash val="solid"/>
              <a:round/>
              <a:headEnd type="none" w="med" len="med"/>
              <a:tailEnd type="arrow" w="lg" len="lg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5" name="Rectangle 26"/>
            <p:cNvSpPr>
              <a:spLocks/>
            </p:cNvSpPr>
            <p:nvPr/>
          </p:nvSpPr>
          <p:spPr bwMode="auto">
            <a:xfrm>
              <a:off x="0" y="588"/>
              <a:ext cx="402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95245" name="Rectangle 27"/>
          <p:cNvSpPr>
            <a:spLocks/>
          </p:cNvSpPr>
          <p:nvPr/>
        </p:nvSpPr>
        <p:spPr bwMode="auto">
          <a:xfrm>
            <a:off x="3268663" y="3797300"/>
            <a:ext cx="263207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2000">
                <a:solidFill>
                  <a:srgbClr val="FFFFFF"/>
                </a:solidFill>
                <a:latin typeface="Calibri" charset="0"/>
              </a:rPr>
              <a:t>Normal L2/L3 Processing</a:t>
            </a: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1979613" y="3216275"/>
            <a:ext cx="5075237" cy="2282825"/>
            <a:chOff x="0" y="0"/>
            <a:chExt cx="4546" cy="2045"/>
          </a:xfrm>
        </p:grpSpPr>
        <p:sp>
          <p:nvSpPr>
            <p:cNvPr id="95282" name="Freeform 29"/>
            <p:cNvSpPr>
              <a:spLocks/>
            </p:cNvSpPr>
            <p:nvPr/>
          </p:nvSpPr>
          <p:spPr bwMode="auto">
            <a:xfrm>
              <a:off x="0" y="0"/>
              <a:ext cx="4546" cy="2045"/>
            </a:xfrm>
            <a:custGeom>
              <a:avLst/>
              <a:gdLst>
                <a:gd name="T0" fmla="*/ 0 w 21600"/>
                <a:gd name="T1" fmla="*/ 20 h 20640"/>
                <a:gd name="T2" fmla="*/ 41 w 21600"/>
                <a:gd name="T3" fmla="*/ 2 h 20640"/>
                <a:gd name="T4" fmla="*/ 71 w 21600"/>
                <a:gd name="T5" fmla="*/ 0 h 20640"/>
                <a:gd name="T6" fmla="*/ 152 w 21600"/>
                <a:gd name="T7" fmla="*/ 0 h 20640"/>
                <a:gd name="T8" fmla="*/ 173 w 21600"/>
                <a:gd name="T9" fmla="*/ 4 h 20640"/>
                <a:gd name="T10" fmla="*/ 200 w 21600"/>
                <a:gd name="T11" fmla="*/ 18 h 20640"/>
                <a:gd name="T12" fmla="*/ 201 w 21600"/>
                <a:gd name="T13" fmla="*/ 19 h 206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0640"/>
                <a:gd name="T23" fmla="*/ 21600 w 21600"/>
                <a:gd name="T24" fmla="*/ 20640 h 206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0640">
                  <a:moveTo>
                    <a:pt x="0" y="20640"/>
                  </a:moveTo>
                  <a:cubicBezTo>
                    <a:pt x="1542" y="13215"/>
                    <a:pt x="3085" y="5790"/>
                    <a:pt x="4354" y="2415"/>
                  </a:cubicBezTo>
                  <a:cubicBezTo>
                    <a:pt x="5625" y="-960"/>
                    <a:pt x="5625" y="728"/>
                    <a:pt x="7621" y="390"/>
                  </a:cubicBezTo>
                  <a:cubicBezTo>
                    <a:pt x="9617" y="53"/>
                    <a:pt x="14515" y="-285"/>
                    <a:pt x="16330" y="390"/>
                  </a:cubicBezTo>
                  <a:cubicBezTo>
                    <a:pt x="18144" y="1065"/>
                    <a:pt x="17661" y="1403"/>
                    <a:pt x="18507" y="4440"/>
                  </a:cubicBezTo>
                  <a:cubicBezTo>
                    <a:pt x="19354" y="7478"/>
                    <a:pt x="20382" y="13046"/>
                    <a:pt x="21410" y="18615"/>
                  </a:cubicBezTo>
                  <a:lnTo>
                    <a:pt x="21600" y="19642"/>
                  </a:lnTo>
                </a:path>
              </a:pathLst>
            </a:custGeom>
            <a:noFill/>
            <a:ln w="76200" cap="flat">
              <a:solidFill>
                <a:srgbClr val="99CC00"/>
              </a:solidFill>
              <a:prstDash val="solid"/>
              <a:round/>
              <a:headEnd type="none" w="med" len="med"/>
              <a:tailEnd type="arrow" w="lg" len="lg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3" name="Rectangle 30"/>
            <p:cNvSpPr>
              <a:spLocks/>
            </p:cNvSpPr>
            <p:nvPr/>
          </p:nvSpPr>
          <p:spPr bwMode="auto">
            <a:xfrm>
              <a:off x="1" y="914"/>
              <a:ext cx="450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3660775" y="3038475"/>
            <a:ext cx="1751013" cy="455613"/>
            <a:chOff x="0" y="0"/>
            <a:chExt cx="1568" cy="408"/>
          </a:xfrm>
        </p:grpSpPr>
        <p:grpSp>
          <p:nvGrpSpPr>
            <p:cNvPr id="95276" name="Group 32"/>
            <p:cNvGrpSpPr>
              <a:grpSpLocks/>
            </p:cNvGrpSpPr>
            <p:nvPr/>
          </p:nvGrpSpPr>
          <p:grpSpPr bwMode="auto">
            <a:xfrm>
              <a:off x="0" y="0"/>
              <a:ext cx="1568" cy="408"/>
              <a:chOff x="0" y="0"/>
              <a:chExt cx="1568" cy="408"/>
            </a:xfrm>
          </p:grpSpPr>
          <p:grpSp>
            <p:nvGrpSpPr>
              <p:cNvPr id="95278" name="Group 33"/>
              <p:cNvGrpSpPr>
                <a:grpSpLocks/>
              </p:cNvGrpSpPr>
              <p:nvPr/>
            </p:nvGrpSpPr>
            <p:grpSpPr bwMode="auto">
              <a:xfrm>
                <a:off x="0" y="0"/>
                <a:ext cx="1568" cy="408"/>
                <a:chOff x="0" y="0"/>
                <a:chExt cx="1568" cy="408"/>
              </a:xfrm>
            </p:grpSpPr>
            <p:sp>
              <p:nvSpPr>
                <p:cNvPr id="95280" name="Rectangle 34"/>
                <p:cNvSpPr>
                  <a:spLocks/>
                </p:cNvSpPr>
                <p:nvPr/>
              </p:nvSpPr>
              <p:spPr bwMode="auto">
                <a:xfrm>
                  <a:off x="0" y="0"/>
                  <a:ext cx="1568" cy="40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95281" name="Rectangle 35"/>
                <p:cNvSpPr>
                  <a:spLocks/>
                </p:cNvSpPr>
                <p:nvPr/>
              </p:nvSpPr>
              <p:spPr bwMode="auto">
                <a:xfrm>
                  <a:off x="0" y="96"/>
                  <a:ext cx="1568" cy="21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95279" name="Rectangle 36"/>
              <p:cNvSpPr>
                <a:spLocks/>
              </p:cNvSpPr>
              <p:nvPr/>
            </p:nvSpPr>
            <p:spPr bwMode="auto">
              <a:xfrm>
                <a:off x="195" y="82"/>
                <a:ext cx="1248" cy="2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57797" bIns="0" anchor="ctr">
                <a:prstTxWarp prst="textNoShape">
                  <a:avLst/>
                </a:prstTxWarp>
                <a:spAutoFit/>
              </a:bodyPr>
              <a:lstStyle/>
              <a:p>
                <a:pPr marL="38100"/>
                <a:r>
                  <a:rPr lang="en-US" sz="1700">
                    <a:ea typeface="Arial" charset="0"/>
                    <a:cs typeface="Arial" charset="0"/>
                    <a:sym typeface="Arial" charset="0"/>
                  </a:rPr>
                  <a:t>    Flow Table</a:t>
                </a:r>
              </a:p>
            </p:txBody>
          </p:sp>
        </p:grpSp>
        <p:pic>
          <p:nvPicPr>
            <p:cNvPr id="95277" name="Picture 3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47"/>
              <a:ext cx="408" cy="3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65574" name="Rectangle 38"/>
          <p:cNvSpPr>
            <a:spLocks/>
          </p:cNvSpPr>
          <p:nvPr/>
        </p:nvSpPr>
        <p:spPr bwMode="auto">
          <a:xfrm>
            <a:off x="1036638" y="3644900"/>
            <a:ext cx="16383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500">
                <a:latin typeface="Helvetica" charset="0"/>
                <a:sym typeface="Helvetica" charset="0"/>
              </a:rPr>
              <a:t>Production VLANs</a:t>
            </a:r>
          </a:p>
        </p:txBody>
      </p:sp>
      <p:sp>
        <p:nvSpPr>
          <p:cNvPr id="65575" name="Rectangle 39"/>
          <p:cNvSpPr>
            <a:spLocks/>
          </p:cNvSpPr>
          <p:nvPr/>
        </p:nvSpPr>
        <p:spPr bwMode="auto">
          <a:xfrm>
            <a:off x="1103313" y="2806700"/>
            <a:ext cx="160655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500">
                <a:latin typeface="Helvetica" charset="0"/>
                <a:sym typeface="Helvetica" charset="0"/>
              </a:rPr>
              <a:t>Research VLAN 1</a:t>
            </a:r>
          </a:p>
        </p:txBody>
      </p:sp>
      <p:grpSp>
        <p:nvGrpSpPr>
          <p:cNvPr id="13" name="Group 40"/>
          <p:cNvGrpSpPr>
            <a:grpSpLocks/>
          </p:cNvGrpSpPr>
          <p:nvPr/>
        </p:nvGrpSpPr>
        <p:grpSpPr bwMode="auto">
          <a:xfrm>
            <a:off x="6249988" y="1476375"/>
            <a:ext cx="2279650" cy="1035050"/>
            <a:chOff x="0" y="272"/>
            <a:chExt cx="2041" cy="927"/>
          </a:xfrm>
        </p:grpSpPr>
        <p:grpSp>
          <p:nvGrpSpPr>
            <p:cNvPr id="95272" name="Group 41"/>
            <p:cNvGrpSpPr>
              <a:grpSpLocks/>
            </p:cNvGrpSpPr>
            <p:nvPr/>
          </p:nvGrpSpPr>
          <p:grpSpPr bwMode="auto">
            <a:xfrm>
              <a:off x="952" y="272"/>
              <a:ext cx="816" cy="816"/>
              <a:chOff x="0" y="0"/>
              <a:chExt cx="816" cy="816"/>
            </a:xfrm>
          </p:grpSpPr>
          <p:pic>
            <p:nvPicPr>
              <p:cNvPr id="95275" name="Picture 42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816" cy="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95273" name="Line 43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1024" cy="34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4" name="Rectangle 44"/>
            <p:cNvSpPr>
              <a:spLocks/>
            </p:cNvSpPr>
            <p:nvPr/>
          </p:nvSpPr>
          <p:spPr bwMode="auto">
            <a:xfrm>
              <a:off x="633" y="983"/>
              <a:ext cx="1408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>
                <a:spcBef>
                  <a:spcPts val="1050"/>
                </a:spcBef>
              </a:pPr>
              <a:r>
                <a:rPr lang="en-US" sz="1700">
                  <a:solidFill>
                    <a:srgbClr val="FA3D2E"/>
                  </a:solidFill>
                  <a:ea typeface="Arial" charset="0"/>
                  <a:cs typeface="Arial" charset="0"/>
                  <a:sym typeface="Arial" charset="0"/>
                </a:rPr>
                <a:t>Controller</a:t>
              </a:r>
            </a:p>
          </p:txBody>
        </p:sp>
      </p:grpSp>
      <p:sp>
        <p:nvSpPr>
          <p:cNvPr id="53" name="Rectangle 39"/>
          <p:cNvSpPr>
            <a:spLocks/>
          </p:cNvSpPr>
          <p:nvPr/>
        </p:nvSpPr>
        <p:spPr bwMode="auto">
          <a:xfrm>
            <a:off x="1135063" y="1885950"/>
            <a:ext cx="160655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500">
                <a:latin typeface="Helvetica" charset="0"/>
                <a:sym typeface="Helvetica" charset="0"/>
              </a:rPr>
              <a:t>Research VLAN 2</a:t>
            </a:r>
          </a:p>
        </p:txBody>
      </p: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2895600" y="1511300"/>
            <a:ext cx="3348038" cy="1376363"/>
            <a:chOff x="0" y="0"/>
            <a:chExt cx="3000" cy="1232"/>
          </a:xfrm>
        </p:grpSpPr>
        <p:grpSp>
          <p:nvGrpSpPr>
            <p:cNvPr id="95266" name="Group 10"/>
            <p:cNvGrpSpPr>
              <a:grpSpLocks/>
            </p:cNvGrpSpPr>
            <p:nvPr/>
          </p:nvGrpSpPr>
          <p:grpSpPr bwMode="auto">
            <a:xfrm>
              <a:off x="0" y="0"/>
              <a:ext cx="3000" cy="1232"/>
              <a:chOff x="0" y="0"/>
              <a:chExt cx="3000" cy="1232"/>
            </a:xfrm>
          </p:grpSpPr>
          <p:sp>
            <p:nvSpPr>
              <p:cNvPr id="95270" name="AutoShape 11"/>
              <p:cNvSpPr>
                <a:spLocks/>
              </p:cNvSpPr>
              <p:nvPr/>
            </p:nvSpPr>
            <p:spPr bwMode="auto">
              <a:xfrm>
                <a:off x="0" y="0"/>
                <a:ext cx="3000" cy="1232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2973B5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71" name="Rectangle 12"/>
              <p:cNvSpPr>
                <a:spLocks/>
              </p:cNvSpPr>
              <p:nvPr/>
            </p:nvSpPr>
            <p:spPr bwMode="auto">
              <a:xfrm>
                <a:off x="0" y="508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  <p:grpSp>
          <p:nvGrpSpPr>
            <p:cNvPr id="95267" name="Group 13"/>
            <p:cNvGrpSpPr>
              <a:grpSpLocks/>
            </p:cNvGrpSpPr>
            <p:nvPr/>
          </p:nvGrpSpPr>
          <p:grpSpPr bwMode="auto">
            <a:xfrm>
              <a:off x="0" y="0"/>
              <a:ext cx="3000" cy="616"/>
              <a:chOff x="0" y="0"/>
              <a:chExt cx="3000" cy="616"/>
            </a:xfrm>
          </p:grpSpPr>
          <p:sp>
            <p:nvSpPr>
              <p:cNvPr id="95268" name="AutoShape 14"/>
              <p:cNvSpPr>
                <a:spLocks/>
              </p:cNvSpPr>
              <p:nvPr/>
            </p:nvSpPr>
            <p:spPr bwMode="auto">
              <a:xfrm>
                <a:off x="0" y="0"/>
                <a:ext cx="3000" cy="616"/>
              </a:xfrm>
              <a:custGeom>
                <a:avLst/>
                <a:gdLst>
                  <a:gd name="T0" fmla="*/ 4 w 21600"/>
                  <a:gd name="T1" fmla="*/ 0 h 21600"/>
                  <a:gd name="T2" fmla="*/ 0 60000 65536"/>
                  <a:gd name="T3" fmla="*/ 0 w 21600"/>
                  <a:gd name="T4" fmla="*/ 0 h 21600"/>
                  <a:gd name="T5" fmla="*/ 21600 w 21600"/>
                  <a:gd name="T6" fmla="*/ 21600 h 21600"/>
                </a:gdLst>
                <a:ahLst/>
                <a:cxnLst>
                  <a:cxn ang="T2">
                    <a:pos x="T0" y="T1"/>
                  </a:cxn>
                </a:cxnLst>
                <a:rect l="T3" t="T4" r="T5" b="T6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538FC3"/>
              </a:solidFill>
              <a:ln w="127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69" name="Rectangle 15"/>
              <p:cNvSpPr>
                <a:spLocks/>
              </p:cNvSpPr>
              <p:nvPr/>
            </p:nvSpPr>
            <p:spPr bwMode="auto">
              <a:xfrm>
                <a:off x="0" y="200"/>
                <a:ext cx="3000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</p:grpSp>
      <p:grpSp>
        <p:nvGrpSpPr>
          <p:cNvPr id="18" name="Group 31"/>
          <p:cNvGrpSpPr>
            <a:grpSpLocks/>
          </p:cNvGrpSpPr>
          <p:nvPr/>
        </p:nvGrpSpPr>
        <p:grpSpPr bwMode="auto">
          <a:xfrm>
            <a:off x="3673475" y="2279650"/>
            <a:ext cx="1749425" cy="455613"/>
            <a:chOff x="0" y="0"/>
            <a:chExt cx="1568" cy="408"/>
          </a:xfrm>
        </p:grpSpPr>
        <p:grpSp>
          <p:nvGrpSpPr>
            <p:cNvPr id="95260" name="Group 32"/>
            <p:cNvGrpSpPr>
              <a:grpSpLocks/>
            </p:cNvGrpSpPr>
            <p:nvPr/>
          </p:nvGrpSpPr>
          <p:grpSpPr bwMode="auto">
            <a:xfrm>
              <a:off x="0" y="0"/>
              <a:ext cx="1568" cy="408"/>
              <a:chOff x="0" y="0"/>
              <a:chExt cx="1568" cy="408"/>
            </a:xfrm>
          </p:grpSpPr>
          <p:grpSp>
            <p:nvGrpSpPr>
              <p:cNvPr id="95262" name="Group 33"/>
              <p:cNvGrpSpPr>
                <a:grpSpLocks/>
              </p:cNvGrpSpPr>
              <p:nvPr/>
            </p:nvGrpSpPr>
            <p:grpSpPr bwMode="auto">
              <a:xfrm>
                <a:off x="0" y="0"/>
                <a:ext cx="1568" cy="408"/>
                <a:chOff x="0" y="0"/>
                <a:chExt cx="1568" cy="408"/>
              </a:xfrm>
            </p:grpSpPr>
            <p:sp>
              <p:nvSpPr>
                <p:cNvPr id="95264" name="Rectangle 34"/>
                <p:cNvSpPr>
                  <a:spLocks/>
                </p:cNvSpPr>
                <p:nvPr/>
              </p:nvSpPr>
              <p:spPr bwMode="auto">
                <a:xfrm>
                  <a:off x="0" y="0"/>
                  <a:ext cx="1568" cy="408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95265" name="Rectangle 35"/>
                <p:cNvSpPr>
                  <a:spLocks/>
                </p:cNvSpPr>
                <p:nvPr/>
              </p:nvSpPr>
              <p:spPr bwMode="auto">
                <a:xfrm>
                  <a:off x="0" y="96"/>
                  <a:ext cx="1568" cy="21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  <p:sp>
            <p:nvSpPr>
              <p:cNvPr id="95263" name="Rectangle 36"/>
              <p:cNvSpPr>
                <a:spLocks/>
              </p:cNvSpPr>
              <p:nvPr/>
            </p:nvSpPr>
            <p:spPr bwMode="auto">
              <a:xfrm>
                <a:off x="195" y="82"/>
                <a:ext cx="1249" cy="2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57797" bIns="0" anchor="ctr">
                <a:prstTxWarp prst="textNoShape">
                  <a:avLst/>
                </a:prstTxWarp>
                <a:spAutoFit/>
              </a:bodyPr>
              <a:lstStyle/>
              <a:p>
                <a:pPr marL="38100"/>
                <a:r>
                  <a:rPr lang="en-US" sz="1700">
                    <a:ea typeface="Arial" charset="0"/>
                    <a:cs typeface="Arial" charset="0"/>
                    <a:sym typeface="Arial" charset="0"/>
                  </a:rPr>
                  <a:t>    Flow Table</a:t>
                </a:r>
              </a:p>
            </p:txBody>
          </p:sp>
        </p:grpSp>
        <p:pic>
          <p:nvPicPr>
            <p:cNvPr id="95261" name="Picture 3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47"/>
              <a:ext cx="408" cy="3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21" name="Group 40"/>
          <p:cNvGrpSpPr>
            <a:grpSpLocks/>
          </p:cNvGrpSpPr>
          <p:nvPr/>
        </p:nvGrpSpPr>
        <p:grpSpPr bwMode="auto">
          <a:xfrm>
            <a:off x="6254750" y="2533650"/>
            <a:ext cx="2274888" cy="1111250"/>
            <a:chOff x="0" y="272"/>
            <a:chExt cx="2038" cy="996"/>
          </a:xfrm>
        </p:grpSpPr>
        <p:grpSp>
          <p:nvGrpSpPr>
            <p:cNvPr id="95256" name="Group 41"/>
            <p:cNvGrpSpPr>
              <a:grpSpLocks/>
            </p:cNvGrpSpPr>
            <p:nvPr/>
          </p:nvGrpSpPr>
          <p:grpSpPr bwMode="auto">
            <a:xfrm>
              <a:off x="952" y="272"/>
              <a:ext cx="816" cy="816"/>
              <a:chOff x="0" y="0"/>
              <a:chExt cx="816" cy="816"/>
            </a:xfrm>
          </p:grpSpPr>
          <p:pic>
            <p:nvPicPr>
              <p:cNvPr id="95259" name="Picture 42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816" cy="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95257" name="Line 43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1024" cy="34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8" name="Rectangle 44"/>
            <p:cNvSpPr>
              <a:spLocks/>
            </p:cNvSpPr>
            <p:nvPr/>
          </p:nvSpPr>
          <p:spPr bwMode="auto">
            <a:xfrm>
              <a:off x="630" y="1052"/>
              <a:ext cx="1408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>
                <a:spcBef>
                  <a:spcPts val="1050"/>
                </a:spcBef>
              </a:pPr>
              <a:r>
                <a:rPr lang="en-US" sz="1700">
                  <a:solidFill>
                    <a:srgbClr val="FA3D2E"/>
                  </a:solidFill>
                  <a:ea typeface="Arial" charset="0"/>
                  <a:cs typeface="Arial" charset="0"/>
                  <a:sym typeface="Arial" charset="0"/>
                </a:rPr>
                <a:t>Controller</a:t>
              </a:r>
            </a:p>
          </p:txBody>
        </p:sp>
      </p:grp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E16F1-AC82-6747-816A-BAF557C3F392}" type="slidenum">
              <a:rPr lang="en-US"/>
              <a:pPr/>
              <a:t>69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2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4" grpId="0" autoUpdateAnimBg="0"/>
      <p:bldP spid="65575" grpId="0" autoUpdateAnimBg="0"/>
      <p:bldP spid="5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Getting </a:t>
            </a:r>
            <a:r>
              <a:rPr lang="en-US" dirty="0">
                <a:latin typeface="Calibri" charset="0"/>
              </a:rPr>
              <a:t>Started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 dirty="0" smtClean="0"/>
              <a:t>(1) Copy </a:t>
            </a:r>
            <a:r>
              <a:rPr lang="en-US" sz="2200" dirty="0"/>
              <a:t>to your hard disk from</a:t>
            </a:r>
            <a:r>
              <a:rPr lang="en-US" sz="2200" dirty="0" smtClean="0"/>
              <a:t> a USB Key or DVD: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Copy needed files (</a:t>
            </a:r>
            <a:r>
              <a:rPr lang="en-US" sz="2000" dirty="0" err="1" smtClean="0"/>
              <a:t>VirtualBox</a:t>
            </a:r>
            <a:r>
              <a:rPr lang="en-US" sz="2000" dirty="0" smtClean="0"/>
              <a:t>, terminal, possibly an X server) for </a:t>
            </a:r>
            <a:r>
              <a:rPr lang="en-US" sz="2000" dirty="0"/>
              <a:t>your platform (Win/Mac/Linux</a:t>
            </a:r>
            <a:r>
              <a:rPr lang="en-US" sz="2000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Copy Java 6 and Eclipse for your platform, if you want to use 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/>
              <a:t>Copy VM image: OpenFlowTutorial-101311.zip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Pass on the DVD or USB key to someone else!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200" dirty="0" smtClean="0">
                <a:solidFill>
                  <a:srgbClr val="0000FF"/>
                </a:solidFill>
              </a:rPr>
              <a:t>(2) Unzip </a:t>
            </a:r>
            <a:r>
              <a:rPr lang="en-US" sz="2200" dirty="0">
                <a:solidFill>
                  <a:srgbClr val="0000FF"/>
                </a:solidFill>
              </a:rPr>
              <a:t>OpenFlowTutorial</a:t>
            </a:r>
            <a:r>
              <a:rPr lang="en-US" sz="2200" dirty="0" smtClean="0">
                <a:solidFill>
                  <a:srgbClr val="0000FF"/>
                </a:solidFill>
              </a:rPr>
              <a:t>-101311.</a:t>
            </a:r>
            <a:r>
              <a:rPr lang="en-US" sz="2200" dirty="0">
                <a:solidFill>
                  <a:srgbClr val="0000FF"/>
                </a:solidFill>
              </a:rPr>
              <a:t>zip</a:t>
            </a:r>
            <a:endParaRPr lang="en-US" sz="22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80000"/>
              </a:lnSpc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(3) Point browser to instructions: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http://</a:t>
            </a:r>
            <a:r>
              <a:rPr lang="en-US" sz="2000" dirty="0" err="1" smtClean="0">
                <a:solidFill>
                  <a:srgbClr val="000000"/>
                </a:solidFill>
              </a:rPr>
              <a:t>www.openflow.org/wk/index.php/OpenFlow_Tutorial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(note the underscore)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•"/>
            </a:pPr>
            <a:endParaRPr lang="en-US" sz="2000" dirty="0" smtClean="0">
              <a:solidFill>
                <a:srgbClr val="898989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solidFill>
                  <a:srgbClr val="000000"/>
                </a:solidFill>
              </a:rPr>
              <a:t>You should NOT need to download any large files – spare the </a:t>
            </a:r>
            <a:r>
              <a:rPr lang="en-US" dirty="0" err="1" smtClean="0">
                <a:solidFill>
                  <a:srgbClr val="000000"/>
                </a:solidFill>
              </a:rPr>
              <a:t>WiFi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</a:p>
          <a:p>
            <a:pPr eaLnBrk="1" hangingPunct="1">
              <a:lnSpc>
                <a:spcPct val="80000"/>
              </a:lnSpc>
            </a:pPr>
            <a:endParaRPr lang="en-US" dirty="0" smtClean="0">
              <a:solidFill>
                <a:srgbClr val="898989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01A60-AFCB-D54B-9D5F-D90FEA37A3C6}" type="slidenum">
              <a:rPr lang="en-US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FlowVisor-based Virtualization</a:t>
            </a:r>
          </a:p>
        </p:txBody>
      </p:sp>
      <p:pic>
        <p:nvPicPr>
          <p:cNvPr id="28570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3" y="6108700"/>
            <a:ext cx="72390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85701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7513" y="6108700"/>
            <a:ext cx="72548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85702" name="Line 3"/>
          <p:cNvSpPr>
            <a:spLocks noChangeShapeType="1"/>
          </p:cNvSpPr>
          <p:nvPr/>
        </p:nvSpPr>
        <p:spPr bwMode="auto">
          <a:xfrm flipH="1">
            <a:off x="1762125" y="4238625"/>
            <a:ext cx="628650" cy="114141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03" name="Line 4"/>
          <p:cNvSpPr>
            <a:spLocks noChangeShapeType="1"/>
          </p:cNvSpPr>
          <p:nvPr/>
        </p:nvSpPr>
        <p:spPr bwMode="auto">
          <a:xfrm>
            <a:off x="4130675" y="5881688"/>
            <a:ext cx="290513" cy="3206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5704" name="Group 5"/>
          <p:cNvGrpSpPr>
            <a:grpSpLocks/>
          </p:cNvGrpSpPr>
          <p:nvPr/>
        </p:nvGrpSpPr>
        <p:grpSpPr bwMode="auto">
          <a:xfrm>
            <a:off x="2027238" y="3768725"/>
            <a:ext cx="1473200" cy="463550"/>
            <a:chOff x="0" y="0"/>
            <a:chExt cx="1320" cy="416"/>
          </a:xfrm>
        </p:grpSpPr>
        <p:sp>
          <p:nvSpPr>
            <p:cNvPr id="285705" name="AutoShape 6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285706" name="Rectangle 7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285707" name="Picture 8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sp>
        <p:nvSpPr>
          <p:cNvPr id="285708" name="Line 9"/>
          <p:cNvSpPr>
            <a:spLocks noChangeShapeType="1"/>
          </p:cNvSpPr>
          <p:nvPr/>
        </p:nvSpPr>
        <p:spPr bwMode="auto">
          <a:xfrm>
            <a:off x="3214688" y="4238625"/>
            <a:ext cx="628650" cy="114141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09" name="Line 10"/>
          <p:cNvSpPr>
            <a:spLocks noChangeShapeType="1"/>
          </p:cNvSpPr>
          <p:nvPr/>
        </p:nvSpPr>
        <p:spPr bwMode="auto">
          <a:xfrm flipH="1">
            <a:off x="844550" y="5881688"/>
            <a:ext cx="338138" cy="3206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19" name="Rectangle 11"/>
          <p:cNvSpPr>
            <a:spLocks/>
          </p:cNvSpPr>
          <p:nvPr/>
        </p:nvSpPr>
        <p:spPr bwMode="auto">
          <a:xfrm>
            <a:off x="5180013" y="4773613"/>
            <a:ext cx="949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90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err="1">
                <a:ea typeface="Arial" charset="0"/>
                <a:cs typeface="Arial" charset="0"/>
                <a:sym typeface="Arial" charset="0"/>
              </a:rPr>
              <a:t>OpenFlow</a:t>
            </a:r>
            <a:endParaRPr lang="en-US" sz="1500" dirty="0">
              <a:ea typeface="Arial" charset="0"/>
              <a:cs typeface="Arial" charset="0"/>
              <a:sym typeface="Arial" charset="0"/>
            </a:endParaRPr>
          </a:p>
          <a:p>
            <a:pPr marL="390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ea typeface="Arial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285711" name="Line 12"/>
          <p:cNvSpPr>
            <a:spLocks noChangeShapeType="1"/>
          </p:cNvSpPr>
          <p:nvPr/>
        </p:nvSpPr>
        <p:spPr bwMode="auto">
          <a:xfrm rot="10800000" flipH="1">
            <a:off x="4419600" y="4394200"/>
            <a:ext cx="1371600" cy="1065213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12" name="Line 13"/>
          <p:cNvSpPr>
            <a:spLocks noChangeShapeType="1"/>
          </p:cNvSpPr>
          <p:nvPr/>
        </p:nvSpPr>
        <p:spPr bwMode="auto">
          <a:xfrm rot="10800000" flipH="1">
            <a:off x="3509963" y="3935413"/>
            <a:ext cx="1752600" cy="76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13" name="Line 14"/>
          <p:cNvSpPr>
            <a:spLocks noChangeShapeType="1"/>
          </p:cNvSpPr>
          <p:nvPr/>
        </p:nvSpPr>
        <p:spPr bwMode="auto">
          <a:xfrm rot="10800000" flipH="1">
            <a:off x="2133600" y="4316413"/>
            <a:ext cx="3124200" cy="11430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5714" name="Group 15"/>
          <p:cNvGrpSpPr>
            <a:grpSpLocks/>
          </p:cNvGrpSpPr>
          <p:nvPr/>
        </p:nvGrpSpPr>
        <p:grpSpPr bwMode="auto">
          <a:xfrm>
            <a:off x="5259388" y="3652838"/>
            <a:ext cx="3349625" cy="739775"/>
            <a:chOff x="0" y="0"/>
            <a:chExt cx="3000" cy="664"/>
          </a:xfrm>
        </p:grpSpPr>
        <p:grpSp>
          <p:nvGrpSpPr>
            <p:cNvPr id="285715" name="Group 16"/>
            <p:cNvGrpSpPr>
              <a:grpSpLocks/>
            </p:cNvGrpSpPr>
            <p:nvPr/>
          </p:nvGrpSpPr>
          <p:grpSpPr bwMode="auto">
            <a:xfrm>
              <a:off x="0" y="0"/>
              <a:ext cx="3000" cy="664"/>
              <a:chOff x="0" y="0"/>
              <a:chExt cx="3000" cy="664"/>
            </a:xfrm>
          </p:grpSpPr>
          <p:sp>
            <p:nvSpPr>
              <p:cNvPr id="68625" name="AutoShape 17"/>
              <p:cNvSpPr>
                <a:spLocks/>
              </p:cNvSpPr>
              <p:nvPr/>
            </p:nvSpPr>
            <p:spPr bwMode="auto">
              <a:xfrm>
                <a:off x="0" y="0"/>
                <a:ext cx="3000" cy="664"/>
              </a:xfrm>
              <a:prstGeom prst="roundRect">
                <a:avLst>
                  <a:gd name="adj" fmla="val 11718"/>
                </a:avLst>
              </a:prstGeom>
              <a:solidFill>
                <a:srgbClr val="FFFFFF"/>
              </a:solidFill>
              <a:ln w="38100">
                <a:solidFill>
                  <a:srgbClr val="80808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5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85717" name="Rectangle 18"/>
              <p:cNvSpPr>
                <a:spLocks/>
              </p:cNvSpPr>
              <p:nvPr/>
            </p:nvSpPr>
            <p:spPr bwMode="auto">
              <a:xfrm>
                <a:off x="33" y="224"/>
                <a:ext cx="2936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  <p:sp>
          <p:nvSpPr>
            <p:cNvPr id="285718" name="Rectangle 19"/>
            <p:cNvSpPr>
              <a:spLocks/>
            </p:cNvSpPr>
            <p:nvPr/>
          </p:nvSpPr>
          <p:spPr bwMode="auto">
            <a:xfrm>
              <a:off x="109" y="88"/>
              <a:ext cx="2800" cy="4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112557" bIns="38100" anchor="ctr">
              <a:prstTxWarp prst="textNoShape">
                <a:avLst/>
              </a:prstTxWarp>
            </a:bodyPr>
            <a:lstStyle/>
            <a:p>
              <a:r>
                <a:rPr lang="en-US" sz="1700">
                  <a:ea typeface="Arial" charset="0"/>
                  <a:cs typeface="Arial" charset="0"/>
                  <a:sym typeface="Arial" charset="0"/>
                </a:rPr>
                <a:t>OpenFlow FlowVisor </a:t>
              </a:r>
              <a:br>
                <a:rPr lang="en-US" sz="1700">
                  <a:ea typeface="Arial" charset="0"/>
                  <a:cs typeface="Arial" charset="0"/>
                  <a:sym typeface="Arial" charset="0"/>
                </a:rPr>
              </a:br>
              <a:r>
                <a:rPr lang="en-US" sz="1700">
                  <a:ea typeface="Arial" charset="0"/>
                  <a:cs typeface="Arial" charset="0"/>
                  <a:sym typeface="Arial" charset="0"/>
                </a:rPr>
                <a:t>&amp; Policy Control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620000" y="1973263"/>
            <a:ext cx="914400" cy="911225"/>
            <a:chOff x="0" y="0"/>
            <a:chExt cx="820" cy="816"/>
          </a:xfrm>
        </p:grpSpPr>
        <p:pic>
          <p:nvPicPr>
            <p:cNvPr id="285720" name="Picture 2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820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68630" name="Line 22"/>
          <p:cNvSpPr>
            <a:spLocks noChangeShapeType="1"/>
          </p:cNvSpPr>
          <p:nvPr/>
        </p:nvSpPr>
        <p:spPr bwMode="auto">
          <a:xfrm rot="10800000" flipH="1">
            <a:off x="7543800" y="2813050"/>
            <a:ext cx="458788" cy="836613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31" name="Rectangle 23"/>
          <p:cNvSpPr>
            <a:spLocks/>
          </p:cNvSpPr>
          <p:nvPr/>
        </p:nvSpPr>
        <p:spPr bwMode="auto">
          <a:xfrm>
            <a:off x="6915150" y="1214438"/>
            <a:ext cx="10160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 algn="r"/>
            <a:r>
              <a:rPr lang="en-US" sz="1700">
                <a:ea typeface="Arial" charset="0"/>
                <a:cs typeface="Arial" charset="0"/>
                <a:sym typeface="Arial" charset="0"/>
              </a:rPr>
              <a:t>Craig’s</a:t>
            </a:r>
          </a:p>
          <a:p>
            <a:pPr marL="38100" algn="r"/>
            <a:r>
              <a:rPr lang="en-US" sz="1700">
                <a:ea typeface="Arial" charset="0"/>
                <a:cs typeface="Arial" charset="0"/>
                <a:sym typeface="Arial" charset="0"/>
              </a:rPr>
              <a:t>Controller</a:t>
            </a:r>
          </a:p>
        </p:txBody>
      </p:sp>
      <p:sp>
        <p:nvSpPr>
          <p:cNvPr id="68632" name="Rectangle 24"/>
          <p:cNvSpPr>
            <a:spLocks/>
          </p:cNvSpPr>
          <p:nvPr/>
        </p:nvSpPr>
        <p:spPr bwMode="auto">
          <a:xfrm>
            <a:off x="5532438" y="1214438"/>
            <a:ext cx="10160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Heidi’s</a:t>
            </a:r>
          </a:p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Controller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5491163" y="1820863"/>
            <a:ext cx="911225" cy="911225"/>
            <a:chOff x="0" y="0"/>
            <a:chExt cx="816" cy="816"/>
          </a:xfrm>
        </p:grpSpPr>
        <p:pic>
          <p:nvPicPr>
            <p:cNvPr id="285725" name="Picture 2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68635" name="Line 27"/>
          <p:cNvSpPr>
            <a:spLocks noChangeShapeType="1"/>
          </p:cNvSpPr>
          <p:nvPr/>
        </p:nvSpPr>
        <p:spPr bwMode="auto">
          <a:xfrm rot="10800000">
            <a:off x="5867400" y="2660650"/>
            <a:ext cx="531813" cy="9906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727" name="Rectangle 28"/>
          <p:cNvSpPr>
            <a:spLocks/>
          </p:cNvSpPr>
          <p:nvPr/>
        </p:nvSpPr>
        <p:spPr bwMode="auto">
          <a:xfrm>
            <a:off x="3540125" y="1366838"/>
            <a:ext cx="10160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Aaron’s</a:t>
            </a:r>
          </a:p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Controller</a:t>
            </a:r>
          </a:p>
        </p:txBody>
      </p:sp>
      <p:grpSp>
        <p:nvGrpSpPr>
          <p:cNvPr id="285728" name="Group 29"/>
          <p:cNvGrpSpPr>
            <a:grpSpLocks/>
          </p:cNvGrpSpPr>
          <p:nvPr/>
        </p:nvGrpSpPr>
        <p:grpSpPr bwMode="auto">
          <a:xfrm>
            <a:off x="3616325" y="1973263"/>
            <a:ext cx="911225" cy="911225"/>
            <a:chOff x="0" y="0"/>
            <a:chExt cx="816" cy="816"/>
          </a:xfrm>
        </p:grpSpPr>
        <p:pic>
          <p:nvPicPr>
            <p:cNvPr id="285729" name="Picture 3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285730" name="Line 31"/>
          <p:cNvSpPr>
            <a:spLocks noChangeShapeType="1"/>
          </p:cNvSpPr>
          <p:nvPr/>
        </p:nvSpPr>
        <p:spPr bwMode="auto">
          <a:xfrm rot="10800000">
            <a:off x="4268788" y="2813050"/>
            <a:ext cx="1370012" cy="836613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40" name="Rectangle 32"/>
          <p:cNvSpPr>
            <a:spLocks/>
          </p:cNvSpPr>
          <p:nvPr/>
        </p:nvSpPr>
        <p:spPr bwMode="auto">
          <a:xfrm>
            <a:off x="4572000" y="2841625"/>
            <a:ext cx="949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90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err="1">
                <a:ea typeface="Arial" charset="0"/>
                <a:cs typeface="Arial" charset="0"/>
                <a:sym typeface="Arial" charset="0"/>
              </a:rPr>
              <a:t>OpenFlow</a:t>
            </a:r>
            <a:endParaRPr lang="en-US" sz="1500" dirty="0">
              <a:ea typeface="Arial" charset="0"/>
              <a:cs typeface="Arial" charset="0"/>
              <a:sym typeface="Arial" charset="0"/>
            </a:endParaRPr>
          </a:p>
          <a:p>
            <a:pPr marL="390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ea typeface="Arial" charset="0"/>
                <a:cs typeface="Arial" charset="0"/>
                <a:sym typeface="Arial" charset="0"/>
              </a:rPr>
              <a:t>Protocol</a:t>
            </a:r>
          </a:p>
        </p:txBody>
      </p:sp>
      <p:pic>
        <p:nvPicPr>
          <p:cNvPr id="285732" name="Picture 33"/>
          <p:cNvPicPr>
            <a:picLocks noChangeArrowheads="1"/>
          </p:cNvPicPr>
          <p:nvPr/>
        </p:nvPicPr>
        <p:blipFill>
          <a:blip r:embed="rId5"/>
          <a:srcRect l="14651" t="7971" r="14650" b="23914"/>
          <a:stretch>
            <a:fillRect/>
          </a:stretch>
        </p:blipFill>
        <p:spPr bwMode="auto">
          <a:xfrm>
            <a:off x="2589213" y="1366838"/>
            <a:ext cx="911225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8642" name="Picture 3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1822450"/>
            <a:ext cx="779463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8643" name="Picture 35"/>
          <p:cNvPicPr>
            <a:picLocks noChangeArrowheads="1"/>
          </p:cNvPicPr>
          <p:nvPr/>
        </p:nvPicPr>
        <p:blipFill>
          <a:blip r:embed="rId7"/>
          <a:srcRect r="9351" b="29576"/>
          <a:stretch>
            <a:fillRect/>
          </a:stretch>
        </p:blipFill>
        <p:spPr bwMode="auto">
          <a:xfrm>
            <a:off x="4702175" y="1133475"/>
            <a:ext cx="815975" cy="911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285735" name="Group 37"/>
          <p:cNvGrpSpPr>
            <a:grpSpLocks/>
          </p:cNvGrpSpPr>
          <p:nvPr/>
        </p:nvGrpSpPr>
        <p:grpSpPr bwMode="auto">
          <a:xfrm>
            <a:off x="652463" y="5402263"/>
            <a:ext cx="1473200" cy="465137"/>
            <a:chOff x="0" y="0"/>
            <a:chExt cx="1320" cy="416"/>
          </a:xfrm>
        </p:grpSpPr>
        <p:sp>
          <p:nvSpPr>
            <p:cNvPr id="285736" name="AutoShape 38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285737" name="Rectangle 39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285738" name="Picture 40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grpSp>
        <p:nvGrpSpPr>
          <p:cNvPr id="285739" name="Group 41"/>
          <p:cNvGrpSpPr>
            <a:grpSpLocks/>
          </p:cNvGrpSpPr>
          <p:nvPr/>
        </p:nvGrpSpPr>
        <p:grpSpPr bwMode="auto">
          <a:xfrm>
            <a:off x="2938463" y="5402263"/>
            <a:ext cx="1473200" cy="465137"/>
            <a:chOff x="0" y="0"/>
            <a:chExt cx="1320" cy="416"/>
          </a:xfrm>
        </p:grpSpPr>
        <p:sp>
          <p:nvSpPr>
            <p:cNvPr id="285740" name="AutoShape 42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285741" name="Rectangle 43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285742" name="Picture 4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sp>
        <p:nvSpPr>
          <p:cNvPr id="46" name="Slide Number Placeholder 4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BD686CF-5E3F-D942-901F-0BF85BEAA4A0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70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85744" name="Rectangle 48"/>
          <p:cNvSpPr>
            <a:spLocks noChangeArrowheads="1"/>
          </p:cNvSpPr>
          <p:nvPr/>
        </p:nvSpPr>
        <p:spPr bwMode="auto">
          <a:xfrm>
            <a:off x="168275" y="1806575"/>
            <a:ext cx="1593850" cy="1006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99">
                <a:gamma/>
                <a:shade val="60000"/>
                <a:invGamma/>
                <a:alpha val="74998"/>
              </a:srgbClr>
            </a:prst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alibri" charset="0"/>
                <a:sym typeface="Helvetica" charset="0"/>
              </a:rPr>
              <a:t>Topology discovery is per slice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4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0" grpId="0" animBg="1"/>
      <p:bldP spid="68631" grpId="0" autoUpdateAnimBg="0"/>
      <p:bldP spid="68632" grpId="0" autoUpdateAnimBg="0"/>
      <p:bldP spid="686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613" y="6108700"/>
            <a:ext cx="723900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1378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7513" y="6108700"/>
            <a:ext cx="72548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1379" name="Line 3"/>
          <p:cNvSpPr>
            <a:spLocks noChangeShapeType="1"/>
          </p:cNvSpPr>
          <p:nvPr/>
        </p:nvSpPr>
        <p:spPr bwMode="auto">
          <a:xfrm flipH="1">
            <a:off x="1762125" y="4238625"/>
            <a:ext cx="628650" cy="114141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0" name="Line 4"/>
          <p:cNvSpPr>
            <a:spLocks noChangeShapeType="1"/>
          </p:cNvSpPr>
          <p:nvPr/>
        </p:nvSpPr>
        <p:spPr bwMode="auto">
          <a:xfrm>
            <a:off x="4130675" y="5881688"/>
            <a:ext cx="290513" cy="3206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>
            <a:off x="3214688" y="4238625"/>
            <a:ext cx="628650" cy="114141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flipH="1">
            <a:off x="844550" y="5881688"/>
            <a:ext cx="338138" cy="3206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3" name="Rectangle 7"/>
          <p:cNvSpPr>
            <a:spLocks/>
          </p:cNvSpPr>
          <p:nvPr/>
        </p:nvSpPr>
        <p:spPr bwMode="auto">
          <a:xfrm>
            <a:off x="5180013" y="4773613"/>
            <a:ext cx="949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500">
                <a:ea typeface="Arial" charset="0"/>
                <a:cs typeface="Arial" charset="0"/>
                <a:sym typeface="Arial" charset="0"/>
              </a:rPr>
              <a:t>OpenFlow</a:t>
            </a:r>
          </a:p>
          <a:p>
            <a:pPr marL="38100"/>
            <a:r>
              <a:rPr lang="en-US" sz="1500">
                <a:ea typeface="Arial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 rot="10800000" flipH="1">
            <a:off x="4419600" y="4394200"/>
            <a:ext cx="1371600" cy="1065213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rot="10800000" flipH="1">
            <a:off x="3509963" y="3935413"/>
            <a:ext cx="1752600" cy="76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6" name="Line 10"/>
          <p:cNvSpPr>
            <a:spLocks noChangeShapeType="1"/>
          </p:cNvSpPr>
          <p:nvPr/>
        </p:nvSpPr>
        <p:spPr bwMode="auto">
          <a:xfrm rot="10800000" flipH="1">
            <a:off x="2133600" y="4316413"/>
            <a:ext cx="3124200" cy="11430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1387" name="Group 11"/>
          <p:cNvGrpSpPr>
            <a:grpSpLocks/>
          </p:cNvGrpSpPr>
          <p:nvPr/>
        </p:nvGrpSpPr>
        <p:grpSpPr bwMode="auto">
          <a:xfrm>
            <a:off x="5259388" y="3652838"/>
            <a:ext cx="3349625" cy="739775"/>
            <a:chOff x="0" y="0"/>
            <a:chExt cx="3000" cy="664"/>
          </a:xfrm>
        </p:grpSpPr>
        <p:grpSp>
          <p:nvGrpSpPr>
            <p:cNvPr id="101416" name="Group 12"/>
            <p:cNvGrpSpPr>
              <a:grpSpLocks/>
            </p:cNvGrpSpPr>
            <p:nvPr/>
          </p:nvGrpSpPr>
          <p:grpSpPr bwMode="auto">
            <a:xfrm>
              <a:off x="0" y="0"/>
              <a:ext cx="3000" cy="664"/>
              <a:chOff x="0" y="0"/>
              <a:chExt cx="3000" cy="664"/>
            </a:xfrm>
          </p:grpSpPr>
          <p:sp>
            <p:nvSpPr>
              <p:cNvPr id="101418" name="AutoShape 13"/>
              <p:cNvSpPr>
                <a:spLocks/>
              </p:cNvSpPr>
              <p:nvPr/>
            </p:nvSpPr>
            <p:spPr bwMode="auto">
              <a:xfrm>
                <a:off x="0" y="0"/>
                <a:ext cx="3000" cy="664"/>
              </a:xfrm>
              <a:prstGeom prst="roundRect">
                <a:avLst>
                  <a:gd name="adj" fmla="val 11718"/>
                </a:avLst>
              </a:prstGeom>
              <a:solidFill>
                <a:srgbClr val="FFFFFF"/>
              </a:solidFill>
              <a:ln w="381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01419" name="Rectangle 14"/>
              <p:cNvSpPr>
                <a:spLocks/>
              </p:cNvSpPr>
              <p:nvPr/>
            </p:nvSpPr>
            <p:spPr bwMode="auto">
              <a:xfrm>
                <a:off x="33" y="224"/>
                <a:ext cx="2936" cy="2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</p:grpSp>
        <p:sp>
          <p:nvSpPr>
            <p:cNvPr id="101417" name="Rectangle 15"/>
            <p:cNvSpPr>
              <a:spLocks/>
            </p:cNvSpPr>
            <p:nvPr/>
          </p:nvSpPr>
          <p:spPr bwMode="auto">
            <a:xfrm>
              <a:off x="340" y="66"/>
              <a:ext cx="2415" cy="5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38100" tIns="38100" rIns="112557" bIns="3810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ea typeface="Arial" charset="0"/>
                  <a:cs typeface="Arial" charset="0"/>
                  <a:sym typeface="Arial" charset="0"/>
                </a:rPr>
                <a:t>OpenFlow</a:t>
              </a:r>
            </a:p>
            <a:p>
              <a:r>
                <a:rPr lang="en-US" sz="1700">
                  <a:ea typeface="Arial" charset="0"/>
                  <a:cs typeface="Arial" charset="0"/>
                  <a:sym typeface="Arial" charset="0"/>
                </a:rPr>
                <a:t>FlowVisor &amp; Policy Control</a:t>
              </a:r>
            </a:p>
          </p:txBody>
        </p:sp>
      </p:grpSp>
      <p:sp>
        <p:nvSpPr>
          <p:cNvPr id="101388" name="Rectangle 16"/>
          <p:cNvSpPr>
            <a:spLocks/>
          </p:cNvSpPr>
          <p:nvPr/>
        </p:nvSpPr>
        <p:spPr bwMode="auto">
          <a:xfrm>
            <a:off x="3490913" y="1660525"/>
            <a:ext cx="1054100" cy="258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Broadcast</a:t>
            </a:r>
          </a:p>
        </p:txBody>
      </p:sp>
      <p:sp>
        <p:nvSpPr>
          <p:cNvPr id="101389" name="Rectangle 17"/>
          <p:cNvSpPr>
            <a:spLocks/>
          </p:cNvSpPr>
          <p:nvPr/>
        </p:nvSpPr>
        <p:spPr bwMode="auto">
          <a:xfrm>
            <a:off x="5465763" y="1535113"/>
            <a:ext cx="931862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Multicast</a:t>
            </a:r>
          </a:p>
        </p:txBody>
      </p:sp>
      <p:grpSp>
        <p:nvGrpSpPr>
          <p:cNvPr id="101390" name="Group 18"/>
          <p:cNvGrpSpPr>
            <a:grpSpLocks/>
          </p:cNvGrpSpPr>
          <p:nvPr/>
        </p:nvGrpSpPr>
        <p:grpSpPr bwMode="auto">
          <a:xfrm>
            <a:off x="3616325" y="1822450"/>
            <a:ext cx="4911725" cy="1828800"/>
            <a:chOff x="0" y="0"/>
            <a:chExt cx="4399" cy="1639"/>
          </a:xfrm>
        </p:grpSpPr>
        <p:grpSp>
          <p:nvGrpSpPr>
            <p:cNvPr id="101406" name="Group 19"/>
            <p:cNvGrpSpPr>
              <a:grpSpLocks/>
            </p:cNvGrpSpPr>
            <p:nvPr/>
          </p:nvGrpSpPr>
          <p:grpSpPr bwMode="auto">
            <a:xfrm>
              <a:off x="0" y="136"/>
              <a:ext cx="816" cy="816"/>
              <a:chOff x="0" y="0"/>
              <a:chExt cx="816" cy="816"/>
            </a:xfrm>
          </p:grpSpPr>
          <p:pic>
            <p:nvPicPr>
              <p:cNvPr id="101415" name="Picture 20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16" cy="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1407" name="Group 21"/>
            <p:cNvGrpSpPr>
              <a:grpSpLocks/>
            </p:cNvGrpSpPr>
            <p:nvPr/>
          </p:nvGrpSpPr>
          <p:grpSpPr bwMode="auto">
            <a:xfrm>
              <a:off x="1679" y="0"/>
              <a:ext cx="816" cy="816"/>
              <a:chOff x="0" y="0"/>
              <a:chExt cx="816" cy="816"/>
            </a:xfrm>
          </p:grpSpPr>
          <p:pic>
            <p:nvPicPr>
              <p:cNvPr id="101414" name="Picture 22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16" cy="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1408" name="Group 23"/>
            <p:cNvGrpSpPr>
              <a:grpSpLocks/>
            </p:cNvGrpSpPr>
            <p:nvPr/>
          </p:nvGrpSpPr>
          <p:grpSpPr bwMode="auto">
            <a:xfrm>
              <a:off x="3583" y="136"/>
              <a:ext cx="816" cy="816"/>
              <a:chOff x="0" y="0"/>
              <a:chExt cx="816" cy="816"/>
            </a:xfrm>
          </p:grpSpPr>
          <p:pic>
            <p:nvPicPr>
              <p:cNvPr id="101413" name="Picture 24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816" cy="8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sp>
          <p:nvSpPr>
            <p:cNvPr id="101409" name="Line 25"/>
            <p:cNvSpPr>
              <a:spLocks noChangeShapeType="1"/>
            </p:cNvSpPr>
            <p:nvPr/>
          </p:nvSpPr>
          <p:spPr bwMode="auto">
            <a:xfrm rot="10800000">
              <a:off x="583" y="887"/>
              <a:ext cx="1228" cy="751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10" name="Line 26"/>
            <p:cNvSpPr>
              <a:spLocks noChangeShapeType="1"/>
            </p:cNvSpPr>
            <p:nvPr/>
          </p:nvSpPr>
          <p:spPr bwMode="auto">
            <a:xfrm rot="10800000">
              <a:off x="2015" y="752"/>
              <a:ext cx="477" cy="887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11" name="Line 27"/>
            <p:cNvSpPr>
              <a:spLocks noChangeShapeType="1"/>
            </p:cNvSpPr>
            <p:nvPr/>
          </p:nvSpPr>
          <p:spPr bwMode="auto">
            <a:xfrm rot="10800000" flipH="1">
              <a:off x="3519" y="888"/>
              <a:ext cx="409" cy="750"/>
            </a:xfrm>
            <a:prstGeom prst="line">
              <a:avLst/>
            </a:prstGeom>
            <a:noFill/>
            <a:ln w="38100">
              <a:solidFill>
                <a:srgbClr val="FF9966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12" name="Rectangle 28"/>
            <p:cNvSpPr>
              <a:spLocks/>
            </p:cNvSpPr>
            <p:nvPr/>
          </p:nvSpPr>
          <p:spPr bwMode="auto">
            <a:xfrm>
              <a:off x="2559" y="1120"/>
              <a:ext cx="865" cy="4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57797" bIns="0">
              <a:prstTxWarp prst="textNoShape">
                <a:avLst/>
              </a:prstTxWarp>
              <a:spAutoFit/>
            </a:bodyPr>
            <a:lstStyle/>
            <a:p>
              <a:pPr marL="38100"/>
              <a:r>
                <a:rPr lang="en-US" sz="1500">
                  <a:ea typeface="Arial" charset="0"/>
                  <a:cs typeface="Arial" charset="0"/>
                  <a:sym typeface="Arial" charset="0"/>
                </a:rPr>
                <a:t>OpenFlow</a:t>
              </a:r>
            </a:p>
            <a:p>
              <a:pPr marL="38100"/>
              <a:r>
                <a:rPr lang="en-US" sz="1500">
                  <a:ea typeface="Arial" charset="0"/>
                  <a:cs typeface="Arial" charset="0"/>
                  <a:sym typeface="Arial" charset="0"/>
                </a:rPr>
                <a:t>Protocol</a:t>
              </a:r>
            </a:p>
          </p:txBody>
        </p:sp>
      </p:grpSp>
      <p:sp>
        <p:nvSpPr>
          <p:cNvPr id="101391" name="Rectangle 29"/>
          <p:cNvSpPr>
            <a:spLocks/>
          </p:cNvSpPr>
          <p:nvPr/>
        </p:nvSpPr>
        <p:spPr bwMode="auto">
          <a:xfrm>
            <a:off x="7123113" y="1285875"/>
            <a:ext cx="1463675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prstTxWarp prst="textNoShape">
              <a:avLst/>
            </a:prstTxWarp>
            <a:spAutoFit/>
          </a:bodyPr>
          <a:lstStyle/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http</a:t>
            </a:r>
          </a:p>
          <a:p>
            <a:pPr marL="38100"/>
            <a:r>
              <a:rPr lang="en-US" sz="1700">
                <a:ea typeface="Arial" charset="0"/>
                <a:cs typeface="Arial" charset="0"/>
                <a:sym typeface="Arial" charset="0"/>
              </a:rPr>
              <a:t>Load-balancer</a:t>
            </a:r>
          </a:p>
        </p:txBody>
      </p:sp>
      <p:sp>
        <p:nvSpPr>
          <p:cNvPr id="101392" name="Rectangle 30"/>
          <p:cNvSpPr>
            <a:spLocks/>
          </p:cNvSpPr>
          <p:nvPr/>
        </p:nvSpPr>
        <p:spPr bwMode="auto">
          <a:xfrm>
            <a:off x="455613" y="241300"/>
            <a:ext cx="8232775" cy="89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81277" bIns="0" anchor="ctr">
            <a:prstTxWarp prst="textNoShape">
              <a:avLst/>
            </a:prstTxWarp>
          </a:bodyPr>
          <a:lstStyle/>
          <a:p>
            <a:pPr marL="38100"/>
            <a:r>
              <a:rPr lang="en-US" sz="4400">
                <a:latin typeface="Calibri" charset="0"/>
              </a:rPr>
              <a:t>FlowVisor-based Virtualization</a:t>
            </a:r>
            <a:r>
              <a:rPr lang="en-US">
                <a:latin typeface="Helvetica" charset="0"/>
                <a:sym typeface="Helvetica" charset="0"/>
              </a:rPr>
              <a:t> </a:t>
            </a:r>
          </a:p>
        </p:txBody>
      </p:sp>
      <p:grpSp>
        <p:nvGrpSpPr>
          <p:cNvPr id="101393" name="Group 31"/>
          <p:cNvGrpSpPr>
            <a:grpSpLocks/>
          </p:cNvGrpSpPr>
          <p:nvPr/>
        </p:nvGrpSpPr>
        <p:grpSpPr bwMode="auto">
          <a:xfrm>
            <a:off x="2027238" y="3768725"/>
            <a:ext cx="1473200" cy="463550"/>
            <a:chOff x="0" y="0"/>
            <a:chExt cx="1320" cy="416"/>
          </a:xfrm>
        </p:grpSpPr>
        <p:sp>
          <p:nvSpPr>
            <p:cNvPr id="101403" name="AutoShape 32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101404" name="Rectangle 33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101405" name="Picture 34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grpSp>
        <p:nvGrpSpPr>
          <p:cNvPr id="101394" name="Group 35"/>
          <p:cNvGrpSpPr>
            <a:grpSpLocks/>
          </p:cNvGrpSpPr>
          <p:nvPr/>
        </p:nvGrpSpPr>
        <p:grpSpPr bwMode="auto">
          <a:xfrm>
            <a:off x="652463" y="5402263"/>
            <a:ext cx="1473200" cy="465137"/>
            <a:chOff x="0" y="0"/>
            <a:chExt cx="1320" cy="416"/>
          </a:xfrm>
        </p:grpSpPr>
        <p:sp>
          <p:nvSpPr>
            <p:cNvPr id="101400" name="AutoShape 36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101401" name="Rectangle 37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101402" name="Picture 38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grpSp>
        <p:nvGrpSpPr>
          <p:cNvPr id="101395" name="Group 39"/>
          <p:cNvGrpSpPr>
            <a:grpSpLocks/>
          </p:cNvGrpSpPr>
          <p:nvPr/>
        </p:nvGrpSpPr>
        <p:grpSpPr bwMode="auto">
          <a:xfrm>
            <a:off x="2938463" y="5402263"/>
            <a:ext cx="1473200" cy="465137"/>
            <a:chOff x="0" y="0"/>
            <a:chExt cx="1320" cy="416"/>
          </a:xfrm>
        </p:grpSpPr>
        <p:sp>
          <p:nvSpPr>
            <p:cNvPr id="101397" name="AutoShape 40"/>
            <p:cNvSpPr>
              <a:spLocks/>
            </p:cNvSpPr>
            <p:nvPr/>
          </p:nvSpPr>
          <p:spPr bwMode="auto">
            <a:xfrm>
              <a:off x="0" y="0"/>
              <a:ext cx="1320" cy="416"/>
            </a:xfrm>
            <a:prstGeom prst="roundRect">
              <a:avLst>
                <a:gd name="adj" fmla="val 1494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101398" name="Rectangle 41"/>
            <p:cNvSpPr>
              <a:spLocks/>
            </p:cNvSpPr>
            <p:nvPr/>
          </p:nvSpPr>
          <p:spPr bwMode="auto">
            <a:xfrm>
              <a:off x="417" y="22"/>
              <a:ext cx="864" cy="3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57797" bIns="0">
              <a:prstTxWarp prst="textNoShape">
                <a:avLst/>
              </a:prstTxWarp>
            </a:bodyPr>
            <a:lstStyle/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OpenFlow </a:t>
              </a:r>
            </a:p>
            <a:p>
              <a:pPr marL="38100"/>
              <a:r>
                <a:rPr lang="en-US" sz="130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  <a:sym typeface="Tahoma" charset="0"/>
                </a:rPr>
                <a:t>Switch</a:t>
              </a:r>
            </a:p>
          </p:txBody>
        </p:sp>
        <p:pic>
          <p:nvPicPr>
            <p:cNvPr id="101399" name="Picture 42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" y="50"/>
              <a:ext cx="376" cy="33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</p:pic>
      </p:grp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697E-ADF9-A941-B477-4BB8DF6D1C03}" type="slidenum">
              <a:rPr lang="en-US"/>
              <a:pPr/>
              <a:t>71</a:t>
            </a:fld>
            <a:endParaRPr lang="en-US"/>
          </a:p>
        </p:txBody>
      </p:sp>
      <p:sp>
        <p:nvSpPr>
          <p:cNvPr id="101421" name="Rectangle 45"/>
          <p:cNvSpPr>
            <a:spLocks noChangeArrowheads="1"/>
          </p:cNvSpPr>
          <p:nvPr/>
        </p:nvSpPr>
        <p:spPr bwMode="auto">
          <a:xfrm>
            <a:off x="425450" y="1806575"/>
            <a:ext cx="2212975" cy="1006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99">
                <a:gamma/>
                <a:shade val="60000"/>
                <a:invGamma/>
                <a:alpha val="74998"/>
              </a:srgbClr>
            </a:prst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400"/>
            <a:r>
              <a:rPr lang="en-US" sz="2000">
                <a:latin typeface="Calibri" charset="0"/>
                <a:sym typeface="Helvetica" charset="0"/>
              </a:rPr>
              <a:t>Separation not only</a:t>
            </a:r>
          </a:p>
          <a:p>
            <a:pPr algn="ctr" defTabSz="914400"/>
            <a:r>
              <a:rPr lang="en-US" sz="2000">
                <a:latin typeface="Calibri" charset="0"/>
                <a:sym typeface="Helvetica" charset="0"/>
              </a:rPr>
              <a:t>by VLANs, but any</a:t>
            </a:r>
          </a:p>
          <a:p>
            <a:pPr algn="ctr" defTabSz="914400"/>
            <a:r>
              <a:rPr lang="en-US" sz="2000">
                <a:latin typeface="Calibri" charset="0"/>
                <a:sym typeface="Helvetica" charset="0"/>
              </a:rPr>
              <a:t>L1-L4 pattern</a:t>
            </a:r>
          </a:p>
        </p:txBody>
      </p:sp>
      <p:sp>
        <p:nvSpPr>
          <p:cNvPr id="101422" name="Rectangle 46"/>
          <p:cNvSpPr>
            <a:spLocks noChangeArrowheads="1"/>
          </p:cNvSpPr>
          <p:nvPr/>
        </p:nvSpPr>
        <p:spPr bwMode="auto">
          <a:xfrm>
            <a:off x="3967163" y="3071813"/>
            <a:ext cx="1393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900" dirty="0" err="1"/>
              <a:t>dl_dst</a:t>
            </a:r>
            <a:r>
              <a:rPr lang="en-US" sz="900" dirty="0"/>
              <a:t>=FFFFFFFFFFFF</a:t>
            </a:r>
          </a:p>
        </p:txBody>
      </p:sp>
      <p:sp>
        <p:nvSpPr>
          <p:cNvPr id="101423" name="Rectangle 47"/>
          <p:cNvSpPr>
            <a:spLocks noChangeArrowheads="1"/>
          </p:cNvSpPr>
          <p:nvPr/>
        </p:nvSpPr>
        <p:spPr bwMode="auto">
          <a:xfrm>
            <a:off x="7762875" y="3071813"/>
            <a:ext cx="925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000"/>
              <a:t>tp_src=80, or</a:t>
            </a:r>
            <a:br>
              <a:rPr lang="en-US" sz="1000"/>
            </a:br>
            <a:r>
              <a:rPr lang="en-US" sz="1000"/>
              <a:t>tp_dst=80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FlowSpace: Maps Packets to Slices</a:t>
            </a:r>
          </a:p>
        </p:txBody>
      </p:sp>
      <p:sp>
        <p:nvSpPr>
          <p:cNvPr id="2785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85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5725" y="1455738"/>
            <a:ext cx="5997575" cy="5037137"/>
          </a:xfrm>
          <a:prstGeom prst="rect">
            <a:avLst/>
          </a:prstGeom>
          <a:noFill/>
          <a:ln w="36720">
            <a:noFill/>
            <a:round/>
            <a:headEnd type="triangle" w="med" len="med"/>
            <a:tailEnd type="triangl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/>
          </p:cNvSpPr>
          <p:nvPr>
            <p:ph type="title"/>
          </p:nvPr>
        </p:nvSpPr>
        <p:spPr>
          <a:xfrm>
            <a:off x="457200" y="247650"/>
            <a:ext cx="8231188" cy="914400"/>
          </a:xfrm>
        </p:spPr>
        <p:txBody>
          <a:bodyPr lIns="81000" tIns="77046" rIns="81000" bIns="42120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latin typeface="Calibri" charset="0"/>
              </a:rPr>
              <a:t>FlowVisor Message Handling</a:t>
            </a:r>
          </a:p>
        </p:txBody>
      </p:sp>
      <p:grpSp>
        <p:nvGrpSpPr>
          <p:cNvPr id="105474" name="Group 3"/>
          <p:cNvGrpSpPr>
            <a:grpSpLocks/>
          </p:cNvGrpSpPr>
          <p:nvPr/>
        </p:nvGrpSpPr>
        <p:grpSpPr bwMode="auto">
          <a:xfrm>
            <a:off x="2198688" y="1720850"/>
            <a:ext cx="4746625" cy="4576763"/>
            <a:chOff x="1539" y="1205"/>
            <a:chExt cx="3321" cy="3204"/>
          </a:xfrm>
        </p:grpSpPr>
        <p:sp>
          <p:nvSpPr>
            <p:cNvPr id="105482" name="Rectangle 4"/>
            <p:cNvSpPr>
              <a:spLocks/>
            </p:cNvSpPr>
            <p:nvPr/>
          </p:nvSpPr>
          <p:spPr bwMode="auto">
            <a:xfrm>
              <a:off x="2508" y="3107"/>
              <a:ext cx="1296" cy="576"/>
            </a:xfrm>
            <a:prstGeom prst="rect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81000" tIns="40500" rIns="81000" bIns="40500" anchor="ctr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OpenFlow</a:t>
              </a:r>
            </a:p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Firmware</a:t>
              </a:r>
            </a:p>
          </p:txBody>
        </p:sp>
        <p:sp>
          <p:nvSpPr>
            <p:cNvPr id="105483" name="AutoShape 5"/>
            <p:cNvSpPr>
              <a:spLocks/>
            </p:cNvSpPr>
            <p:nvPr/>
          </p:nvSpPr>
          <p:spPr bwMode="auto">
            <a:xfrm>
              <a:off x="2507" y="3691"/>
              <a:ext cx="1296" cy="720"/>
            </a:xfrm>
            <a:prstGeom prst="roundRect">
              <a:avLst>
                <a:gd name="adj" fmla="val 139"/>
              </a:avLst>
            </a:prstGeom>
            <a:solidFill>
              <a:srgbClr val="FFFFFF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lIns="81000" tIns="40500" rIns="81000" bIns="40500" anchor="ctr" anchorCtr="1">
              <a:prstTxWarp prst="textNoShape">
                <a:avLst/>
              </a:prstTxWarp>
            </a:bodyPr>
            <a:lstStyle/>
            <a:p>
              <a:pPr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Data Path</a:t>
              </a:r>
            </a:p>
          </p:txBody>
        </p:sp>
        <p:sp>
          <p:nvSpPr>
            <p:cNvPr id="105484" name="AutoShape 6"/>
            <p:cNvSpPr>
              <a:spLocks/>
            </p:cNvSpPr>
            <p:nvPr/>
          </p:nvSpPr>
          <p:spPr bwMode="auto">
            <a:xfrm>
              <a:off x="1539" y="1205"/>
              <a:ext cx="1008" cy="720"/>
            </a:xfrm>
            <a:prstGeom prst="roundRect">
              <a:avLst>
                <a:gd name="adj" fmla="val 139"/>
              </a:avLst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lIns="81000" tIns="40500" rIns="81000" bIns="40500" anchor="ctr" anchorCtr="1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Alice</a:t>
              </a:r>
            </a:p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Controller</a:t>
              </a:r>
            </a:p>
          </p:txBody>
        </p:sp>
        <p:sp>
          <p:nvSpPr>
            <p:cNvPr id="105485" name="AutoShape 7"/>
            <p:cNvSpPr>
              <a:spLocks/>
            </p:cNvSpPr>
            <p:nvPr/>
          </p:nvSpPr>
          <p:spPr bwMode="auto">
            <a:xfrm>
              <a:off x="2696" y="1206"/>
              <a:ext cx="1008" cy="720"/>
            </a:xfrm>
            <a:prstGeom prst="roundRect">
              <a:avLst>
                <a:gd name="adj" fmla="val 139"/>
              </a:avLst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lIns="81000" tIns="40500" rIns="81000" bIns="40500" anchor="ctr" anchorCtr="1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Bob</a:t>
              </a:r>
            </a:p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Controller</a:t>
              </a:r>
            </a:p>
          </p:txBody>
        </p:sp>
        <p:sp>
          <p:nvSpPr>
            <p:cNvPr id="105486" name="AutoShape 8"/>
            <p:cNvSpPr>
              <a:spLocks/>
            </p:cNvSpPr>
            <p:nvPr/>
          </p:nvSpPr>
          <p:spPr bwMode="auto">
            <a:xfrm>
              <a:off x="3853" y="1206"/>
              <a:ext cx="1008" cy="720"/>
            </a:xfrm>
            <a:prstGeom prst="roundRect">
              <a:avLst>
                <a:gd name="adj" fmla="val 139"/>
              </a:avLst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lIns="81000" tIns="40500" rIns="81000" bIns="40500" anchor="ctr" anchorCtr="1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Cathy</a:t>
              </a:r>
            </a:p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00"/>
                  </a:solidFill>
                  <a:latin typeface="Calibri" charset="0"/>
                </a:rPr>
                <a:t>Controller</a:t>
              </a:r>
            </a:p>
          </p:txBody>
        </p:sp>
        <p:sp>
          <p:nvSpPr>
            <p:cNvPr id="105487" name="AutoShape 9"/>
            <p:cNvSpPr>
              <a:spLocks/>
            </p:cNvSpPr>
            <p:nvPr/>
          </p:nvSpPr>
          <p:spPr bwMode="auto">
            <a:xfrm>
              <a:off x="2358" y="2304"/>
              <a:ext cx="1584" cy="432"/>
            </a:xfrm>
            <a:prstGeom prst="roundRect">
              <a:avLst>
                <a:gd name="adj" fmla="val 231"/>
              </a:avLst>
            </a:prstGeom>
            <a:solidFill>
              <a:srgbClr val="FF3333"/>
            </a:solidFill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lIns="81000" tIns="40500" rIns="81000" bIns="40500" anchor="ctr" anchorCtr="1">
              <a:prstTxWarp prst="textNoShape">
                <a:avLst/>
              </a:prstTxWarp>
            </a:bodyPr>
            <a:lstStyle/>
            <a:p>
              <a:pPr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500">
                  <a:solidFill>
                    <a:srgbClr val="FFFFFF"/>
                  </a:solidFill>
                  <a:latin typeface="Calibri" charset="0"/>
                </a:rPr>
                <a:t>FlowVisor</a:t>
              </a:r>
            </a:p>
          </p:txBody>
        </p:sp>
        <p:sp>
          <p:nvSpPr>
            <p:cNvPr id="105488" name="Line 10"/>
            <p:cNvSpPr>
              <a:spLocks noChangeShapeType="1"/>
            </p:cNvSpPr>
            <p:nvPr/>
          </p:nvSpPr>
          <p:spPr bwMode="auto">
            <a:xfrm flipV="1">
              <a:off x="2646" y="2788"/>
              <a:ext cx="1" cy="29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89" name="Line 11"/>
            <p:cNvSpPr>
              <a:spLocks noChangeShapeType="1"/>
            </p:cNvSpPr>
            <p:nvPr/>
          </p:nvSpPr>
          <p:spPr bwMode="auto">
            <a:xfrm flipV="1">
              <a:off x="2646" y="2788"/>
              <a:ext cx="1" cy="29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90" name="Line 12"/>
            <p:cNvSpPr>
              <a:spLocks noChangeShapeType="1"/>
            </p:cNvSpPr>
            <p:nvPr/>
          </p:nvSpPr>
          <p:spPr bwMode="auto">
            <a:xfrm flipV="1">
              <a:off x="3213" y="1972"/>
              <a:ext cx="1" cy="29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91" name="Line 13"/>
            <p:cNvSpPr>
              <a:spLocks noChangeShapeType="1"/>
            </p:cNvSpPr>
            <p:nvPr/>
          </p:nvSpPr>
          <p:spPr bwMode="auto">
            <a:xfrm flipH="1" flipV="1">
              <a:off x="1925" y="1924"/>
              <a:ext cx="435" cy="335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92" name="Text Box 14"/>
            <p:cNvSpPr txBox="1">
              <a:spLocks noChangeArrowheads="1"/>
            </p:cNvSpPr>
            <p:nvPr/>
          </p:nvSpPr>
          <p:spPr bwMode="auto">
            <a:xfrm>
              <a:off x="2749" y="2751"/>
              <a:ext cx="927" cy="287"/>
            </a:xfrm>
            <a:prstGeom prst="rect">
              <a:avLst/>
            </a:prstGeom>
            <a:noFill/>
            <a:ln w="36720">
              <a:noFill/>
              <a:round/>
              <a:headEnd type="triangle" w="med" len="med"/>
              <a:tailEnd type="triangle" w="med" len="med"/>
            </a:ln>
          </p:spPr>
          <p:txBody>
            <a:bodyPr wrap="none" lIns="81000" tIns="40500" rIns="81000" bIns="40500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FF"/>
                  </a:solidFill>
                  <a:latin typeface="Calibri" charset="0"/>
                </a:rPr>
                <a:t>OpenFlow</a:t>
              </a:r>
            </a:p>
          </p:txBody>
        </p:sp>
        <p:sp>
          <p:nvSpPr>
            <p:cNvPr id="105493" name="Text Box 15"/>
            <p:cNvSpPr txBox="1">
              <a:spLocks noChangeArrowheads="1"/>
            </p:cNvSpPr>
            <p:nvPr/>
          </p:nvSpPr>
          <p:spPr bwMode="auto">
            <a:xfrm>
              <a:off x="2273" y="1912"/>
              <a:ext cx="927" cy="287"/>
            </a:xfrm>
            <a:prstGeom prst="rect">
              <a:avLst/>
            </a:prstGeom>
            <a:noFill/>
            <a:ln w="36720">
              <a:noFill/>
              <a:round/>
              <a:headEnd type="triangle" w="med" len="med"/>
              <a:tailEnd type="triangle" w="med" len="med"/>
            </a:ln>
          </p:spPr>
          <p:txBody>
            <a:bodyPr wrap="none" lIns="81000" tIns="40500" rIns="81000" bIns="40500">
              <a:prstTxWarp prst="textNoShape">
                <a:avLst/>
              </a:prstTxWarp>
            </a:bodyPr>
            <a:lstStyle/>
            <a:p>
              <a:pPr algn="ctr" defTabSz="411163">
                <a:buClr>
                  <a:srgbClr val="000000"/>
                </a:buClr>
                <a:buSzPct val="100000"/>
                <a:buFont typeface="Times New Roman" charset="0"/>
                <a:buNone/>
                <a:tabLst>
                  <a:tab pos="0" algn="l"/>
                  <a:tab pos="822325" algn="l"/>
                  <a:tab pos="1646238" algn="l"/>
                  <a:tab pos="2468563" algn="l"/>
                  <a:tab pos="3292475" algn="l"/>
                  <a:tab pos="4114800" algn="l"/>
                  <a:tab pos="4937125" algn="l"/>
                  <a:tab pos="5761038" algn="l"/>
                  <a:tab pos="6583363" algn="l"/>
                  <a:tab pos="7407275" algn="l"/>
                  <a:tab pos="8229600" algn="l"/>
                  <a:tab pos="9051925" algn="l"/>
                </a:tabLst>
              </a:pPr>
              <a:r>
                <a:rPr lang="en-US" sz="2000">
                  <a:solidFill>
                    <a:srgbClr val="0000FF"/>
                  </a:solidFill>
                  <a:latin typeface="Calibri" charset="0"/>
                </a:rPr>
                <a:t>OpenFlow</a:t>
              </a:r>
            </a:p>
          </p:txBody>
        </p:sp>
        <p:sp>
          <p:nvSpPr>
            <p:cNvPr id="105494" name="Line 16"/>
            <p:cNvSpPr>
              <a:spLocks noChangeShapeType="1"/>
            </p:cNvSpPr>
            <p:nvPr/>
          </p:nvSpPr>
          <p:spPr bwMode="auto">
            <a:xfrm flipV="1">
              <a:off x="3921" y="1924"/>
              <a:ext cx="433" cy="335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9937" name="AutoShape 17"/>
          <p:cNvSpPr>
            <a:spLocks/>
          </p:cNvSpPr>
          <p:nvPr/>
        </p:nvSpPr>
        <p:spPr bwMode="auto">
          <a:xfrm>
            <a:off x="2454275" y="5326063"/>
            <a:ext cx="1030288" cy="823912"/>
          </a:xfrm>
          <a:prstGeom prst="roundRect">
            <a:avLst>
              <a:gd name="adj" fmla="val 171"/>
            </a:avLst>
          </a:prstGeom>
          <a:solidFill>
            <a:srgbClr val="999999"/>
          </a:solidFill>
          <a:ln w="367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lIns="81000" tIns="40500" rIns="81000" bIns="40500" anchor="ctr" anchorCtr="1">
            <a:prstTxWarp prst="textNoShape">
              <a:avLst/>
            </a:prstTxWarp>
          </a:bodyPr>
          <a:lstStyle/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000">
                <a:solidFill>
                  <a:srgbClr val="FFFFFF"/>
                </a:solidFill>
                <a:latin typeface="Calibri" charset="0"/>
              </a:rPr>
              <a:t>Packet</a:t>
            </a:r>
          </a:p>
        </p:txBody>
      </p:sp>
      <p:sp>
        <p:nvSpPr>
          <p:cNvPr id="209938" name="AutoShape 18"/>
          <p:cNvSpPr>
            <a:spLocks/>
          </p:cNvSpPr>
          <p:nvPr/>
        </p:nvSpPr>
        <p:spPr bwMode="auto">
          <a:xfrm>
            <a:off x="5464175" y="4457700"/>
            <a:ext cx="1349375" cy="617538"/>
          </a:xfrm>
          <a:prstGeom prst="roundRect">
            <a:avLst>
              <a:gd name="adj" fmla="val 231"/>
            </a:avLst>
          </a:prstGeom>
          <a:solidFill>
            <a:srgbClr val="FFFFFF"/>
          </a:solidFill>
          <a:ln w="367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lIns="81000" tIns="40500" rIns="81000" bIns="40500" anchor="ctr" anchorCtr="1">
            <a:prstTxWarp prst="textNoShape">
              <a:avLst/>
            </a:prstTxWarp>
          </a:bodyPr>
          <a:lstStyle/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000">
                <a:solidFill>
                  <a:srgbClr val="000000"/>
                </a:solidFill>
                <a:latin typeface="Calibri" charset="0"/>
              </a:rPr>
              <a:t>Exception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206375" y="2879725"/>
            <a:ext cx="2262188" cy="1397000"/>
          </a:xfrm>
          <a:prstGeom prst="rect">
            <a:avLst/>
          </a:prstGeom>
          <a:noFill/>
          <a:ln w="36720">
            <a:noFill/>
            <a:round/>
            <a:headEnd type="triangle" w="med" len="med"/>
            <a:tailEnd type="triangle" w="med" len="med"/>
          </a:ln>
        </p:spPr>
        <p:txBody>
          <a:bodyPr lIns="81000" tIns="40500" rIns="81000" bIns="40500">
            <a:prstTxWarp prst="textNoShape">
              <a:avLst/>
            </a:prstTxWarp>
          </a:bodyPr>
          <a:lstStyle/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FF0000"/>
                </a:solidFill>
                <a:latin typeface="Calibri" charset="0"/>
              </a:rPr>
              <a:t>Policy Check:</a:t>
            </a:r>
          </a:p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000000"/>
                </a:solidFill>
                <a:latin typeface="Calibri" charset="0"/>
              </a:rPr>
              <a:t>Is this rule allowed?</a:t>
            </a:r>
          </a:p>
        </p:txBody>
      </p:sp>
      <p:sp>
        <p:nvSpPr>
          <p:cNvPr id="209940" name="Text Box 20"/>
          <p:cNvSpPr txBox="1">
            <a:spLocks noChangeArrowheads="1"/>
          </p:cNvSpPr>
          <p:nvPr/>
        </p:nvSpPr>
        <p:spPr bwMode="auto">
          <a:xfrm>
            <a:off x="6881813" y="2879725"/>
            <a:ext cx="2263775" cy="1397000"/>
          </a:xfrm>
          <a:prstGeom prst="rect">
            <a:avLst/>
          </a:prstGeom>
          <a:noFill/>
          <a:ln w="36720">
            <a:noFill/>
            <a:round/>
            <a:headEnd type="triangle" w="med" len="med"/>
            <a:tailEnd type="triangle" w="med" len="med"/>
          </a:ln>
        </p:spPr>
        <p:txBody>
          <a:bodyPr lIns="81000" tIns="40500" rIns="81000" bIns="40500">
            <a:prstTxWarp prst="textNoShape">
              <a:avLst/>
            </a:prstTxWarp>
          </a:bodyPr>
          <a:lstStyle/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FF0000"/>
                </a:solidFill>
                <a:latin typeface="Calibri" charset="0"/>
              </a:rPr>
              <a:t>Policy Check:</a:t>
            </a:r>
          </a:p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000000"/>
                </a:solidFill>
                <a:latin typeface="Calibri" charset="0"/>
              </a:rPr>
              <a:t>Who controls this packet?</a:t>
            </a:r>
          </a:p>
        </p:txBody>
      </p:sp>
      <p:sp>
        <p:nvSpPr>
          <p:cNvPr id="209941" name="Text Box 21"/>
          <p:cNvSpPr txBox="1">
            <a:spLocks noChangeArrowheads="1"/>
          </p:cNvSpPr>
          <p:nvPr/>
        </p:nvSpPr>
        <p:spPr bwMode="auto">
          <a:xfrm>
            <a:off x="822325" y="4319588"/>
            <a:ext cx="2676525" cy="958850"/>
          </a:xfrm>
          <a:prstGeom prst="rect">
            <a:avLst/>
          </a:prstGeom>
          <a:noFill/>
          <a:ln w="36720">
            <a:noFill/>
            <a:round/>
            <a:headEnd type="triangle" w="med" len="med"/>
            <a:tailEnd type="triangle" w="med" len="med"/>
          </a:ln>
        </p:spPr>
        <p:txBody>
          <a:bodyPr lIns="81000" tIns="40500" rIns="81000" bIns="40500">
            <a:prstTxWarp prst="textNoShape">
              <a:avLst/>
            </a:prstTxWarp>
          </a:bodyPr>
          <a:lstStyle/>
          <a:p>
            <a:pPr algn="ctr"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000000"/>
                </a:solidFill>
                <a:latin typeface="Calibri" charset="0"/>
              </a:rPr>
              <a:t>Full Line Rate</a:t>
            </a:r>
          </a:p>
          <a:p>
            <a:pPr algn="ctr"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500">
                <a:solidFill>
                  <a:srgbClr val="000000"/>
                </a:solidFill>
                <a:latin typeface="Calibri" charset="0"/>
              </a:rPr>
              <a:t>Forwarding</a:t>
            </a:r>
          </a:p>
        </p:txBody>
      </p:sp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6973888" y="1716088"/>
            <a:ext cx="1371600" cy="615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82296" tIns="41148" rIns="82296" bIns="41148" anchor="ctr">
            <a:prstTxWarp prst="textNoShape">
              <a:avLst/>
            </a:prstTxWarp>
          </a:bodyPr>
          <a:lstStyle/>
          <a:p>
            <a:pPr algn="ctr" defTabSz="411163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>
                <a:latin typeface="Calibri" charset="0"/>
              </a:rPr>
              <a:t>Rule</a:t>
            </a:r>
          </a:p>
        </p:txBody>
      </p:sp>
      <p:sp>
        <p:nvSpPr>
          <p:cNvPr id="209943" name="AutoShape 23"/>
          <p:cNvSpPr>
            <a:spLocks/>
          </p:cNvSpPr>
          <p:nvPr/>
        </p:nvSpPr>
        <p:spPr bwMode="auto">
          <a:xfrm>
            <a:off x="2446338" y="5418138"/>
            <a:ext cx="1028700" cy="822325"/>
          </a:xfrm>
          <a:prstGeom prst="roundRect">
            <a:avLst>
              <a:gd name="adj" fmla="val 171"/>
            </a:avLst>
          </a:prstGeom>
          <a:solidFill>
            <a:srgbClr val="999999"/>
          </a:solidFill>
          <a:ln w="3672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lIns="81000" tIns="40500" rIns="81000" bIns="40500" anchor="ctr" anchorCtr="1">
            <a:prstTxWarp prst="textNoShape">
              <a:avLst/>
            </a:prstTxWarp>
          </a:bodyPr>
          <a:lstStyle/>
          <a:p>
            <a:pPr defTabSz="411163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22325" algn="l"/>
                <a:tab pos="1646238" algn="l"/>
                <a:tab pos="2468563" algn="l"/>
                <a:tab pos="3292475" algn="l"/>
                <a:tab pos="4114800" algn="l"/>
                <a:tab pos="4937125" algn="l"/>
                <a:tab pos="5761038" algn="l"/>
                <a:tab pos="6583363" algn="l"/>
                <a:tab pos="7407275" algn="l"/>
                <a:tab pos="8229600" algn="l"/>
                <a:tab pos="9051925" algn="l"/>
              </a:tabLst>
            </a:pPr>
            <a:r>
              <a:rPr lang="en-US" sz="2000">
                <a:solidFill>
                  <a:srgbClr val="FFFFFF"/>
                </a:solidFill>
                <a:latin typeface="Calibri" charset="0"/>
              </a:rPr>
              <a:t>Packet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66667E-6 L 0.00125 -0.19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5 -0.195 L 0.18125 -0.38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 0.015 L -0.1875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" y="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5 0.245 L -0.2025 0.44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E-6 L 0.67515 0.0033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E-6 L 0.67515 0.00333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37" grpId="0" animBg="1" autoUpdateAnimBg="0"/>
      <p:bldP spid="209937" grpId="1" animBg="1"/>
      <p:bldP spid="209937" grpId="2" animBg="1"/>
      <p:bldP spid="209938" grpId="0" animBg="1" autoUpdateAnimBg="0"/>
      <p:bldP spid="209938" grpId="1" animBg="1"/>
      <p:bldP spid="209938" grpId="2" animBg="1"/>
      <p:bldP spid="209938" grpId="3" animBg="1"/>
      <p:bldP spid="209939" grpId="0" autoUpdateAnimBg="0"/>
      <p:bldP spid="209940" grpId="0" autoUpdateAnimBg="0"/>
      <p:bldP spid="209941" grpId="0" autoUpdateAnimBg="0"/>
      <p:bldP spid="209942" grpId="0" animBg="1" autoUpdateAnimBg="0"/>
      <p:bldP spid="209942" grpId="1" animBg="1"/>
      <p:bldP spid="209942" grpId="2" animBg="1"/>
      <p:bldP spid="209943" grpId="0" animBg="1" autoUpdateAnimBg="0"/>
      <p:bldP spid="209943" grpId="1" animBg="1"/>
      <p:bldP spid="209943" grpId="2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/>
          </p:cNvSpPr>
          <p:nvPr/>
        </p:nvSpPr>
        <p:spPr bwMode="auto">
          <a:xfrm>
            <a:off x="554038" y="790575"/>
            <a:ext cx="8018462" cy="374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Calibri" charset="0"/>
              </a:rPr>
              <a:t>Use Case: New CDN - Turbo Coral ++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038" y="1285875"/>
            <a:ext cx="8018462" cy="19732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000"/>
              <a:t>Basic Idea: Build a CDN where you control the entire network</a:t>
            </a:r>
          </a:p>
          <a:p>
            <a:pPr marL="303213" lvl="1" eaLnBrk="1" hangingPunct="1"/>
            <a:r>
              <a:rPr lang="en-US" sz="1800"/>
              <a:t>All traffic to or from Coral IP space controlled by Experimenter</a:t>
            </a:r>
          </a:p>
          <a:p>
            <a:pPr marL="303213" lvl="1" eaLnBrk="1" hangingPunct="1"/>
            <a:r>
              <a:rPr lang="en-US" sz="1800"/>
              <a:t>All other traffic controlled by default routing</a:t>
            </a:r>
          </a:p>
          <a:p>
            <a:pPr marL="303213" lvl="1" eaLnBrk="1" hangingPunct="1"/>
            <a:r>
              <a:rPr lang="en-US" sz="1800"/>
              <a:t>Topology is entire network</a:t>
            </a:r>
          </a:p>
          <a:p>
            <a:pPr marL="303213" lvl="1" eaLnBrk="1" hangingPunct="1"/>
            <a:r>
              <a:rPr lang="en-US" sz="1800"/>
              <a:t>End hosts are automatically added (no opt-in)</a:t>
            </a:r>
          </a:p>
        </p:txBody>
      </p:sp>
      <p:sp>
        <p:nvSpPr>
          <p:cNvPr id="107524" name="Rectangle 4"/>
          <p:cNvSpPr>
            <a:spLocks/>
          </p:cNvSpPr>
          <p:nvPr/>
        </p:nvSpPr>
        <p:spPr bwMode="auto">
          <a:xfrm>
            <a:off x="1598613" y="3503613"/>
            <a:ext cx="660400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25" name="Rectangle 5"/>
          <p:cNvSpPr>
            <a:spLocks/>
          </p:cNvSpPr>
          <p:nvPr/>
        </p:nvSpPr>
        <p:spPr bwMode="auto">
          <a:xfrm>
            <a:off x="1601788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Switch</a:t>
            </a:r>
          </a:p>
          <a:p>
            <a:r>
              <a:rPr lang="en-US" sz="1700">
                <a:latin typeface="Calibri" charset="0"/>
              </a:rPr>
              <a:t>Port</a:t>
            </a:r>
          </a:p>
        </p:txBody>
      </p:sp>
      <p:sp>
        <p:nvSpPr>
          <p:cNvPr id="107526" name="Rectangle 6"/>
          <p:cNvSpPr>
            <a:spLocks/>
          </p:cNvSpPr>
          <p:nvPr/>
        </p:nvSpPr>
        <p:spPr bwMode="auto">
          <a:xfrm>
            <a:off x="22590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27" name="Rectangle 7"/>
          <p:cNvSpPr>
            <a:spLocks/>
          </p:cNvSpPr>
          <p:nvPr/>
        </p:nvSpPr>
        <p:spPr bwMode="auto">
          <a:xfrm>
            <a:off x="2254250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107528" name="Rectangle 8"/>
          <p:cNvSpPr>
            <a:spLocks/>
          </p:cNvSpPr>
          <p:nvPr/>
        </p:nvSpPr>
        <p:spPr bwMode="auto">
          <a:xfrm>
            <a:off x="2921000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29" name="Rectangle 9"/>
          <p:cNvSpPr>
            <a:spLocks/>
          </p:cNvSpPr>
          <p:nvPr/>
        </p:nvSpPr>
        <p:spPr bwMode="auto">
          <a:xfrm>
            <a:off x="2951163" y="3486150"/>
            <a:ext cx="633412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107530" name="Rectangle 10"/>
          <p:cNvSpPr>
            <a:spLocks/>
          </p:cNvSpPr>
          <p:nvPr/>
        </p:nvSpPr>
        <p:spPr bwMode="auto">
          <a:xfrm>
            <a:off x="3590925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31" name="Rectangle 11"/>
          <p:cNvSpPr>
            <a:spLocks/>
          </p:cNvSpPr>
          <p:nvPr/>
        </p:nvSpPr>
        <p:spPr bwMode="auto">
          <a:xfrm>
            <a:off x="3589338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Eth</a:t>
            </a:r>
          </a:p>
          <a:p>
            <a:r>
              <a:rPr lang="en-US" sz="1700">
                <a:latin typeface="Calibri" charset="0"/>
              </a:rPr>
              <a:t>type</a:t>
            </a:r>
          </a:p>
        </p:txBody>
      </p:sp>
      <p:sp>
        <p:nvSpPr>
          <p:cNvPr id="107532" name="Rectangle 12"/>
          <p:cNvSpPr>
            <a:spLocks/>
          </p:cNvSpPr>
          <p:nvPr/>
        </p:nvSpPr>
        <p:spPr bwMode="auto">
          <a:xfrm>
            <a:off x="42529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33" name="Rectangle 13"/>
          <p:cNvSpPr>
            <a:spLocks/>
          </p:cNvSpPr>
          <p:nvPr/>
        </p:nvSpPr>
        <p:spPr bwMode="auto">
          <a:xfrm>
            <a:off x="4254500" y="3486150"/>
            <a:ext cx="658813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ID</a:t>
            </a:r>
          </a:p>
        </p:txBody>
      </p:sp>
      <p:sp>
        <p:nvSpPr>
          <p:cNvPr id="107534" name="Rectangle 14"/>
          <p:cNvSpPr>
            <a:spLocks/>
          </p:cNvSpPr>
          <p:nvPr/>
        </p:nvSpPr>
        <p:spPr bwMode="auto">
          <a:xfrm>
            <a:off x="4914900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35" name="Rectangle 15"/>
          <p:cNvSpPr>
            <a:spLocks/>
          </p:cNvSpPr>
          <p:nvPr/>
        </p:nvSpPr>
        <p:spPr bwMode="auto">
          <a:xfrm>
            <a:off x="4921250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107536" name="Rectangle 16"/>
          <p:cNvSpPr>
            <a:spLocks/>
          </p:cNvSpPr>
          <p:nvPr/>
        </p:nvSpPr>
        <p:spPr bwMode="auto">
          <a:xfrm>
            <a:off x="5584825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37" name="Rectangle 17"/>
          <p:cNvSpPr>
            <a:spLocks/>
          </p:cNvSpPr>
          <p:nvPr/>
        </p:nvSpPr>
        <p:spPr bwMode="auto">
          <a:xfrm>
            <a:off x="5580063" y="3486150"/>
            <a:ext cx="66675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107538" name="Rectangle 18"/>
          <p:cNvSpPr>
            <a:spLocks/>
          </p:cNvSpPr>
          <p:nvPr/>
        </p:nvSpPr>
        <p:spPr bwMode="auto">
          <a:xfrm>
            <a:off x="6246813" y="3503613"/>
            <a:ext cx="660400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39" name="Rectangle 19"/>
          <p:cNvSpPr>
            <a:spLocks/>
          </p:cNvSpPr>
          <p:nvPr/>
        </p:nvSpPr>
        <p:spPr bwMode="auto">
          <a:xfrm>
            <a:off x="6246813" y="3486150"/>
            <a:ext cx="65087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Prot</a:t>
            </a:r>
          </a:p>
        </p:txBody>
      </p:sp>
      <p:sp>
        <p:nvSpPr>
          <p:cNvPr id="107540" name="Rectangle 20"/>
          <p:cNvSpPr>
            <a:spLocks/>
          </p:cNvSpPr>
          <p:nvPr/>
        </p:nvSpPr>
        <p:spPr bwMode="auto">
          <a:xfrm>
            <a:off x="69072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41" name="Rectangle 21"/>
          <p:cNvSpPr>
            <a:spLocks/>
          </p:cNvSpPr>
          <p:nvPr/>
        </p:nvSpPr>
        <p:spPr bwMode="auto">
          <a:xfrm>
            <a:off x="6911975" y="3486150"/>
            <a:ext cx="665163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TCP</a:t>
            </a:r>
          </a:p>
          <a:p>
            <a:r>
              <a:rPr lang="en-US" sz="1700">
                <a:latin typeface="Calibri" charset="0"/>
              </a:rPr>
              <a:t>sport</a:t>
            </a:r>
          </a:p>
        </p:txBody>
      </p:sp>
      <p:sp>
        <p:nvSpPr>
          <p:cNvPr id="107542" name="Rectangle 22"/>
          <p:cNvSpPr>
            <a:spLocks/>
          </p:cNvSpPr>
          <p:nvPr/>
        </p:nvSpPr>
        <p:spPr bwMode="auto">
          <a:xfrm>
            <a:off x="7577138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7543" name="Rectangle 23"/>
          <p:cNvSpPr>
            <a:spLocks/>
          </p:cNvSpPr>
          <p:nvPr/>
        </p:nvSpPr>
        <p:spPr bwMode="auto">
          <a:xfrm>
            <a:off x="7570788" y="3486150"/>
            <a:ext cx="66675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TCP</a:t>
            </a:r>
          </a:p>
          <a:p>
            <a:r>
              <a:rPr lang="en-US" sz="1700">
                <a:latin typeface="Calibri" charset="0"/>
              </a:rPr>
              <a:t>dport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98488" y="4089400"/>
            <a:ext cx="7623175" cy="1085850"/>
            <a:chOff x="0" y="0"/>
            <a:chExt cx="6830" cy="973"/>
          </a:xfrm>
        </p:grpSpPr>
        <p:grpSp>
          <p:nvGrpSpPr>
            <p:cNvPr id="107559" name="Group 25"/>
            <p:cNvGrpSpPr>
              <a:grpSpLocks/>
            </p:cNvGrpSpPr>
            <p:nvPr/>
          </p:nvGrpSpPr>
          <p:grpSpPr bwMode="auto">
            <a:xfrm>
              <a:off x="902" y="249"/>
              <a:ext cx="5928" cy="288"/>
              <a:chOff x="0" y="0"/>
              <a:chExt cx="5928" cy="288"/>
            </a:xfrm>
          </p:grpSpPr>
          <p:sp>
            <p:nvSpPr>
              <p:cNvPr id="107572" name="Rectangle 26"/>
              <p:cNvSpPr>
                <a:spLocks/>
              </p:cNvSpPr>
              <p:nvPr/>
            </p:nvSpPr>
            <p:spPr bwMode="auto">
              <a:xfrm>
                <a:off x="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3" name="Rectangle 27"/>
              <p:cNvSpPr>
                <a:spLocks/>
              </p:cNvSpPr>
              <p:nvPr/>
            </p:nvSpPr>
            <p:spPr bwMode="auto">
              <a:xfrm>
                <a:off x="59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4" name="Rectangle 28"/>
              <p:cNvSpPr>
                <a:spLocks/>
              </p:cNvSpPr>
              <p:nvPr/>
            </p:nvSpPr>
            <p:spPr bwMode="auto">
              <a:xfrm>
                <a:off x="976" y="0"/>
                <a:ext cx="101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5" name="Rectangle 29"/>
              <p:cNvSpPr>
                <a:spLocks/>
              </p:cNvSpPr>
              <p:nvPr/>
            </p:nvSpPr>
            <p:spPr bwMode="auto">
              <a:xfrm>
                <a:off x="177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6" name="Rectangle 30"/>
              <p:cNvSpPr>
                <a:spLocks/>
              </p:cNvSpPr>
              <p:nvPr/>
            </p:nvSpPr>
            <p:spPr bwMode="auto">
              <a:xfrm>
                <a:off x="2368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7" name="Rectangle 31"/>
              <p:cNvSpPr>
                <a:spLocks/>
              </p:cNvSpPr>
              <p:nvPr/>
            </p:nvSpPr>
            <p:spPr bwMode="auto">
              <a:xfrm>
                <a:off x="2960" y="12"/>
                <a:ext cx="592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500">
                    <a:latin typeface="Calibri" charset="0"/>
                  </a:rPr>
                  <a:t>84.65.*</a:t>
                </a:r>
              </a:p>
            </p:txBody>
          </p:sp>
          <p:sp>
            <p:nvSpPr>
              <p:cNvPr id="107578" name="Rectangle 32"/>
              <p:cNvSpPr>
                <a:spLocks/>
              </p:cNvSpPr>
              <p:nvPr/>
            </p:nvSpPr>
            <p:spPr bwMode="auto">
              <a:xfrm>
                <a:off x="35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9" name="Rectangle 33"/>
              <p:cNvSpPr>
                <a:spLocks/>
              </p:cNvSpPr>
              <p:nvPr/>
            </p:nvSpPr>
            <p:spPr bwMode="auto">
              <a:xfrm>
                <a:off x="41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80" name="Rectangle 34"/>
              <p:cNvSpPr>
                <a:spLocks/>
              </p:cNvSpPr>
              <p:nvPr/>
            </p:nvSpPr>
            <p:spPr bwMode="auto">
              <a:xfrm>
                <a:off x="4744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81" name="Rectangle 35"/>
              <p:cNvSpPr>
                <a:spLocks/>
              </p:cNvSpPr>
              <p:nvPr/>
            </p:nvSpPr>
            <p:spPr bwMode="auto">
              <a:xfrm>
                <a:off x="533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</p:grpSp>
        <p:grpSp>
          <p:nvGrpSpPr>
            <p:cNvPr id="107560" name="Group 36"/>
            <p:cNvGrpSpPr>
              <a:grpSpLocks/>
            </p:cNvGrpSpPr>
            <p:nvPr/>
          </p:nvGrpSpPr>
          <p:grpSpPr bwMode="auto">
            <a:xfrm>
              <a:off x="896" y="600"/>
              <a:ext cx="5928" cy="288"/>
              <a:chOff x="0" y="0"/>
              <a:chExt cx="5928" cy="288"/>
            </a:xfrm>
          </p:grpSpPr>
          <p:sp>
            <p:nvSpPr>
              <p:cNvPr id="107562" name="Rectangle 37"/>
              <p:cNvSpPr>
                <a:spLocks/>
              </p:cNvSpPr>
              <p:nvPr/>
            </p:nvSpPr>
            <p:spPr bwMode="auto">
              <a:xfrm>
                <a:off x="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3" name="Rectangle 38"/>
              <p:cNvSpPr>
                <a:spLocks/>
              </p:cNvSpPr>
              <p:nvPr/>
            </p:nvSpPr>
            <p:spPr bwMode="auto">
              <a:xfrm>
                <a:off x="59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4" name="Rectangle 39"/>
              <p:cNvSpPr>
                <a:spLocks/>
              </p:cNvSpPr>
              <p:nvPr/>
            </p:nvSpPr>
            <p:spPr bwMode="auto">
              <a:xfrm>
                <a:off x="976" y="0"/>
                <a:ext cx="101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5" name="Rectangle 40"/>
              <p:cNvSpPr>
                <a:spLocks/>
              </p:cNvSpPr>
              <p:nvPr/>
            </p:nvSpPr>
            <p:spPr bwMode="auto">
              <a:xfrm>
                <a:off x="177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6" name="Rectangle 41"/>
              <p:cNvSpPr>
                <a:spLocks/>
              </p:cNvSpPr>
              <p:nvPr/>
            </p:nvSpPr>
            <p:spPr bwMode="auto">
              <a:xfrm>
                <a:off x="2368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7" name="Rectangle 42"/>
              <p:cNvSpPr>
                <a:spLocks/>
              </p:cNvSpPr>
              <p:nvPr/>
            </p:nvSpPr>
            <p:spPr bwMode="auto">
              <a:xfrm>
                <a:off x="296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68" name="Rectangle 43"/>
              <p:cNvSpPr>
                <a:spLocks/>
              </p:cNvSpPr>
              <p:nvPr/>
            </p:nvSpPr>
            <p:spPr bwMode="auto">
              <a:xfrm>
                <a:off x="3552" y="12"/>
                <a:ext cx="592" cy="2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500">
                    <a:latin typeface="Calibri" charset="0"/>
                  </a:rPr>
                  <a:t>84.65.*</a:t>
                </a:r>
              </a:p>
            </p:txBody>
          </p:sp>
          <p:sp>
            <p:nvSpPr>
              <p:cNvPr id="107569" name="Rectangle 44"/>
              <p:cNvSpPr>
                <a:spLocks/>
              </p:cNvSpPr>
              <p:nvPr/>
            </p:nvSpPr>
            <p:spPr bwMode="auto">
              <a:xfrm>
                <a:off x="41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0" name="Rectangle 45"/>
              <p:cNvSpPr>
                <a:spLocks/>
              </p:cNvSpPr>
              <p:nvPr/>
            </p:nvSpPr>
            <p:spPr bwMode="auto">
              <a:xfrm>
                <a:off x="4744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71" name="Rectangle 46"/>
              <p:cNvSpPr>
                <a:spLocks/>
              </p:cNvSpPr>
              <p:nvPr/>
            </p:nvSpPr>
            <p:spPr bwMode="auto">
              <a:xfrm>
                <a:off x="533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</p:grpSp>
        <p:pic>
          <p:nvPicPr>
            <p:cNvPr id="107561" name="Picture 4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664" cy="9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554038" y="5402263"/>
            <a:ext cx="7678737" cy="830262"/>
            <a:chOff x="0" y="0"/>
            <a:chExt cx="6880" cy="744"/>
          </a:xfrm>
        </p:grpSpPr>
        <p:grpSp>
          <p:nvGrpSpPr>
            <p:cNvPr id="107547" name="Group 49"/>
            <p:cNvGrpSpPr>
              <a:grpSpLocks/>
            </p:cNvGrpSpPr>
            <p:nvPr/>
          </p:nvGrpSpPr>
          <p:grpSpPr bwMode="auto">
            <a:xfrm>
              <a:off x="952" y="248"/>
              <a:ext cx="5928" cy="288"/>
              <a:chOff x="0" y="0"/>
              <a:chExt cx="5928" cy="288"/>
            </a:xfrm>
          </p:grpSpPr>
          <p:sp>
            <p:nvSpPr>
              <p:cNvPr id="107549" name="Rectangle 50"/>
              <p:cNvSpPr>
                <a:spLocks/>
              </p:cNvSpPr>
              <p:nvPr/>
            </p:nvSpPr>
            <p:spPr bwMode="auto">
              <a:xfrm>
                <a:off x="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0" name="Rectangle 51"/>
              <p:cNvSpPr>
                <a:spLocks/>
              </p:cNvSpPr>
              <p:nvPr/>
            </p:nvSpPr>
            <p:spPr bwMode="auto">
              <a:xfrm>
                <a:off x="59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1" name="Rectangle 52"/>
              <p:cNvSpPr>
                <a:spLocks/>
              </p:cNvSpPr>
              <p:nvPr/>
            </p:nvSpPr>
            <p:spPr bwMode="auto">
              <a:xfrm>
                <a:off x="976" y="0"/>
                <a:ext cx="101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2" name="Rectangle 53"/>
              <p:cNvSpPr>
                <a:spLocks/>
              </p:cNvSpPr>
              <p:nvPr/>
            </p:nvSpPr>
            <p:spPr bwMode="auto">
              <a:xfrm>
                <a:off x="177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3" name="Rectangle 54"/>
              <p:cNvSpPr>
                <a:spLocks/>
              </p:cNvSpPr>
              <p:nvPr/>
            </p:nvSpPr>
            <p:spPr bwMode="auto">
              <a:xfrm>
                <a:off x="2368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4" name="Rectangle 55"/>
              <p:cNvSpPr>
                <a:spLocks/>
              </p:cNvSpPr>
              <p:nvPr/>
            </p:nvSpPr>
            <p:spPr bwMode="auto">
              <a:xfrm>
                <a:off x="296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5" name="Rectangle 56"/>
              <p:cNvSpPr>
                <a:spLocks/>
              </p:cNvSpPr>
              <p:nvPr/>
            </p:nvSpPr>
            <p:spPr bwMode="auto">
              <a:xfrm>
                <a:off x="35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6" name="Rectangle 57"/>
              <p:cNvSpPr>
                <a:spLocks/>
              </p:cNvSpPr>
              <p:nvPr/>
            </p:nvSpPr>
            <p:spPr bwMode="auto">
              <a:xfrm>
                <a:off x="41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7" name="Rectangle 58"/>
              <p:cNvSpPr>
                <a:spLocks/>
              </p:cNvSpPr>
              <p:nvPr/>
            </p:nvSpPr>
            <p:spPr bwMode="auto">
              <a:xfrm>
                <a:off x="4744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7558" name="Rectangle 59"/>
              <p:cNvSpPr>
                <a:spLocks/>
              </p:cNvSpPr>
              <p:nvPr/>
            </p:nvSpPr>
            <p:spPr bwMode="auto">
              <a:xfrm>
                <a:off x="533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</p:grpSp>
        <p:pic>
          <p:nvPicPr>
            <p:cNvPr id="107548" name="Picture 6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744" cy="7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BE2E6-7193-D845-8805-D6B459BF44A7}" type="slidenum">
              <a:rPr lang="en-US"/>
              <a:pPr/>
              <a:t>74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/>
          </p:cNvSpPr>
          <p:nvPr/>
        </p:nvSpPr>
        <p:spPr bwMode="auto">
          <a:xfrm>
            <a:off x="554038" y="790575"/>
            <a:ext cx="8018462" cy="374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Use Case: Aaron’s IP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038" y="1285875"/>
            <a:ext cx="8018462" cy="1973263"/>
          </a:xfrm>
        </p:spPr>
        <p:txBody>
          <a:bodyPr/>
          <a:lstStyle/>
          <a:p>
            <a:pPr eaLnBrk="1" hangingPunct="1"/>
            <a:r>
              <a:rPr lang="en-US" sz="2400"/>
              <a:t>A new layer 3 protocol</a:t>
            </a:r>
          </a:p>
          <a:p>
            <a:pPr eaLnBrk="1" hangingPunct="1"/>
            <a:r>
              <a:rPr lang="en-US" sz="2400"/>
              <a:t>Replaces IP</a:t>
            </a:r>
          </a:p>
          <a:p>
            <a:pPr eaLnBrk="1" hangingPunct="1"/>
            <a:r>
              <a:rPr lang="en-US" sz="2400"/>
              <a:t>Defined by a new Ether Type </a:t>
            </a:r>
          </a:p>
        </p:txBody>
      </p:sp>
      <p:sp>
        <p:nvSpPr>
          <p:cNvPr id="109572" name="Rectangle 4"/>
          <p:cNvSpPr>
            <a:spLocks/>
          </p:cNvSpPr>
          <p:nvPr/>
        </p:nvSpPr>
        <p:spPr bwMode="auto">
          <a:xfrm>
            <a:off x="1598613" y="3503613"/>
            <a:ext cx="660400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73" name="Rectangle 5"/>
          <p:cNvSpPr>
            <a:spLocks/>
          </p:cNvSpPr>
          <p:nvPr/>
        </p:nvSpPr>
        <p:spPr bwMode="auto">
          <a:xfrm>
            <a:off x="1601788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Switch</a:t>
            </a:r>
          </a:p>
          <a:p>
            <a:r>
              <a:rPr lang="en-US" sz="1700">
                <a:latin typeface="Calibri" charset="0"/>
              </a:rPr>
              <a:t>Port</a:t>
            </a:r>
          </a:p>
        </p:txBody>
      </p:sp>
      <p:sp>
        <p:nvSpPr>
          <p:cNvPr id="109574" name="Rectangle 6"/>
          <p:cNvSpPr>
            <a:spLocks/>
          </p:cNvSpPr>
          <p:nvPr/>
        </p:nvSpPr>
        <p:spPr bwMode="auto">
          <a:xfrm>
            <a:off x="22590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75" name="Rectangle 7"/>
          <p:cNvSpPr>
            <a:spLocks/>
          </p:cNvSpPr>
          <p:nvPr/>
        </p:nvSpPr>
        <p:spPr bwMode="auto">
          <a:xfrm>
            <a:off x="2254250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109576" name="Rectangle 8"/>
          <p:cNvSpPr>
            <a:spLocks/>
          </p:cNvSpPr>
          <p:nvPr/>
        </p:nvSpPr>
        <p:spPr bwMode="auto">
          <a:xfrm>
            <a:off x="2921000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77" name="Rectangle 9"/>
          <p:cNvSpPr>
            <a:spLocks/>
          </p:cNvSpPr>
          <p:nvPr/>
        </p:nvSpPr>
        <p:spPr bwMode="auto">
          <a:xfrm>
            <a:off x="2951163" y="3486150"/>
            <a:ext cx="633412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109578" name="Rectangle 10"/>
          <p:cNvSpPr>
            <a:spLocks/>
          </p:cNvSpPr>
          <p:nvPr/>
        </p:nvSpPr>
        <p:spPr bwMode="auto">
          <a:xfrm>
            <a:off x="3590925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79" name="Rectangle 11"/>
          <p:cNvSpPr>
            <a:spLocks/>
          </p:cNvSpPr>
          <p:nvPr/>
        </p:nvSpPr>
        <p:spPr bwMode="auto">
          <a:xfrm>
            <a:off x="3589338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Eth</a:t>
            </a:r>
          </a:p>
          <a:p>
            <a:r>
              <a:rPr lang="en-US" sz="1700">
                <a:latin typeface="Calibri" charset="0"/>
              </a:rPr>
              <a:t>type</a:t>
            </a:r>
          </a:p>
        </p:txBody>
      </p:sp>
      <p:sp>
        <p:nvSpPr>
          <p:cNvPr id="109580" name="Rectangle 12"/>
          <p:cNvSpPr>
            <a:spLocks/>
          </p:cNvSpPr>
          <p:nvPr/>
        </p:nvSpPr>
        <p:spPr bwMode="auto">
          <a:xfrm>
            <a:off x="42529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81" name="Rectangle 13"/>
          <p:cNvSpPr>
            <a:spLocks/>
          </p:cNvSpPr>
          <p:nvPr/>
        </p:nvSpPr>
        <p:spPr bwMode="auto">
          <a:xfrm>
            <a:off x="4254500" y="3486150"/>
            <a:ext cx="658813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ID</a:t>
            </a:r>
          </a:p>
        </p:txBody>
      </p:sp>
      <p:sp>
        <p:nvSpPr>
          <p:cNvPr id="109582" name="Rectangle 14"/>
          <p:cNvSpPr>
            <a:spLocks/>
          </p:cNvSpPr>
          <p:nvPr/>
        </p:nvSpPr>
        <p:spPr bwMode="auto">
          <a:xfrm>
            <a:off x="4914900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83" name="Rectangle 15"/>
          <p:cNvSpPr>
            <a:spLocks/>
          </p:cNvSpPr>
          <p:nvPr/>
        </p:nvSpPr>
        <p:spPr bwMode="auto">
          <a:xfrm>
            <a:off x="4921250" y="3486150"/>
            <a:ext cx="65722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109584" name="Rectangle 16"/>
          <p:cNvSpPr>
            <a:spLocks/>
          </p:cNvSpPr>
          <p:nvPr/>
        </p:nvSpPr>
        <p:spPr bwMode="auto">
          <a:xfrm>
            <a:off x="5584825" y="3503613"/>
            <a:ext cx="661988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85" name="Rectangle 17"/>
          <p:cNvSpPr>
            <a:spLocks/>
          </p:cNvSpPr>
          <p:nvPr/>
        </p:nvSpPr>
        <p:spPr bwMode="auto">
          <a:xfrm>
            <a:off x="5580063" y="3486150"/>
            <a:ext cx="66675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109586" name="Rectangle 18"/>
          <p:cNvSpPr>
            <a:spLocks/>
          </p:cNvSpPr>
          <p:nvPr/>
        </p:nvSpPr>
        <p:spPr bwMode="auto">
          <a:xfrm>
            <a:off x="6246813" y="3503613"/>
            <a:ext cx="660400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87" name="Rectangle 19"/>
          <p:cNvSpPr>
            <a:spLocks/>
          </p:cNvSpPr>
          <p:nvPr/>
        </p:nvSpPr>
        <p:spPr bwMode="auto">
          <a:xfrm>
            <a:off x="6246813" y="3486150"/>
            <a:ext cx="650875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Prot</a:t>
            </a:r>
          </a:p>
        </p:txBody>
      </p:sp>
      <p:sp>
        <p:nvSpPr>
          <p:cNvPr id="109588" name="Rectangle 20"/>
          <p:cNvSpPr>
            <a:spLocks/>
          </p:cNvSpPr>
          <p:nvPr/>
        </p:nvSpPr>
        <p:spPr bwMode="auto">
          <a:xfrm>
            <a:off x="6907213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89" name="Rectangle 21"/>
          <p:cNvSpPr>
            <a:spLocks/>
          </p:cNvSpPr>
          <p:nvPr/>
        </p:nvSpPr>
        <p:spPr bwMode="auto">
          <a:xfrm>
            <a:off x="6911975" y="3486150"/>
            <a:ext cx="665163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TCP</a:t>
            </a:r>
          </a:p>
          <a:p>
            <a:r>
              <a:rPr lang="en-US" sz="1700">
                <a:latin typeface="Calibri" charset="0"/>
              </a:rPr>
              <a:t>sport</a:t>
            </a:r>
          </a:p>
        </p:txBody>
      </p:sp>
      <p:sp>
        <p:nvSpPr>
          <p:cNvPr id="109590" name="Rectangle 22"/>
          <p:cNvSpPr>
            <a:spLocks/>
          </p:cNvSpPr>
          <p:nvPr/>
        </p:nvSpPr>
        <p:spPr bwMode="auto">
          <a:xfrm>
            <a:off x="7577138" y="3503613"/>
            <a:ext cx="661987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9591" name="Rectangle 23"/>
          <p:cNvSpPr>
            <a:spLocks/>
          </p:cNvSpPr>
          <p:nvPr/>
        </p:nvSpPr>
        <p:spPr bwMode="auto">
          <a:xfrm>
            <a:off x="7570788" y="3486150"/>
            <a:ext cx="666750" cy="571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TCP</a:t>
            </a:r>
          </a:p>
          <a:p>
            <a:r>
              <a:rPr lang="en-US" sz="1700">
                <a:latin typeface="Calibri" charset="0"/>
              </a:rPr>
              <a:t>dport</a:t>
            </a:r>
          </a:p>
        </p:txBody>
      </p:sp>
      <p:grpSp>
        <p:nvGrpSpPr>
          <p:cNvPr id="109592" name="Group 24"/>
          <p:cNvGrpSpPr>
            <a:grpSpLocks/>
          </p:cNvGrpSpPr>
          <p:nvPr/>
        </p:nvGrpSpPr>
        <p:grpSpPr bwMode="auto">
          <a:xfrm>
            <a:off x="1604963" y="4581525"/>
            <a:ext cx="6616700" cy="322263"/>
            <a:chOff x="0" y="0"/>
            <a:chExt cx="5928" cy="288"/>
          </a:xfrm>
        </p:grpSpPr>
        <p:sp>
          <p:nvSpPr>
            <p:cNvPr id="109608" name="Rectangle 25"/>
            <p:cNvSpPr>
              <a:spLocks/>
            </p:cNvSpPr>
            <p:nvPr/>
          </p:nvSpPr>
          <p:spPr bwMode="auto">
            <a:xfrm>
              <a:off x="0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09" name="Rectangle 26"/>
            <p:cNvSpPr>
              <a:spLocks/>
            </p:cNvSpPr>
            <p:nvPr/>
          </p:nvSpPr>
          <p:spPr bwMode="auto">
            <a:xfrm>
              <a:off x="592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0" name="Rectangle 27"/>
            <p:cNvSpPr>
              <a:spLocks/>
            </p:cNvSpPr>
            <p:nvPr/>
          </p:nvSpPr>
          <p:spPr bwMode="auto">
            <a:xfrm>
              <a:off x="976" y="0"/>
              <a:ext cx="1016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1" name="Rectangle 28"/>
            <p:cNvSpPr>
              <a:spLocks/>
            </p:cNvSpPr>
            <p:nvPr/>
          </p:nvSpPr>
          <p:spPr bwMode="auto">
            <a:xfrm>
              <a:off x="1776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AaIP</a:t>
              </a:r>
            </a:p>
          </p:txBody>
        </p:sp>
        <p:sp>
          <p:nvSpPr>
            <p:cNvPr id="109612" name="Rectangle 29"/>
            <p:cNvSpPr>
              <a:spLocks/>
            </p:cNvSpPr>
            <p:nvPr/>
          </p:nvSpPr>
          <p:spPr bwMode="auto">
            <a:xfrm>
              <a:off x="2368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3" name="Rectangle 30"/>
            <p:cNvSpPr>
              <a:spLocks/>
            </p:cNvSpPr>
            <p:nvPr/>
          </p:nvSpPr>
          <p:spPr bwMode="auto">
            <a:xfrm>
              <a:off x="2960" y="12"/>
              <a:ext cx="592" cy="2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Calibri" charset="0"/>
                </a:rPr>
                <a:t>*</a:t>
              </a:r>
            </a:p>
          </p:txBody>
        </p:sp>
        <p:sp>
          <p:nvSpPr>
            <p:cNvPr id="109614" name="Rectangle 31"/>
            <p:cNvSpPr>
              <a:spLocks/>
            </p:cNvSpPr>
            <p:nvPr/>
          </p:nvSpPr>
          <p:spPr bwMode="auto">
            <a:xfrm>
              <a:off x="3552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5" name="Rectangle 32"/>
            <p:cNvSpPr>
              <a:spLocks/>
            </p:cNvSpPr>
            <p:nvPr/>
          </p:nvSpPr>
          <p:spPr bwMode="auto">
            <a:xfrm>
              <a:off x="4152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6" name="Rectangle 33"/>
            <p:cNvSpPr>
              <a:spLocks/>
            </p:cNvSpPr>
            <p:nvPr/>
          </p:nvSpPr>
          <p:spPr bwMode="auto">
            <a:xfrm>
              <a:off x="4744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  <p:sp>
          <p:nvSpPr>
            <p:cNvPr id="109617" name="Rectangle 34"/>
            <p:cNvSpPr>
              <a:spLocks/>
            </p:cNvSpPr>
            <p:nvPr/>
          </p:nvSpPr>
          <p:spPr bwMode="auto">
            <a:xfrm>
              <a:off x="5336" y="0"/>
              <a:ext cx="592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*</a:t>
              </a:r>
            </a:p>
          </p:txBody>
        </p:sp>
      </p:grpSp>
      <p:pic>
        <p:nvPicPr>
          <p:cNvPr id="109593" name="Picture 35"/>
          <p:cNvPicPr>
            <a:picLocks noChangeArrowheads="1"/>
          </p:cNvPicPr>
          <p:nvPr/>
        </p:nvPicPr>
        <p:blipFill>
          <a:blip r:embed="rId3"/>
          <a:srcRect l="14651" t="7970" r="14650" b="23914"/>
          <a:stretch>
            <a:fillRect/>
          </a:stretch>
        </p:blipFill>
        <p:spPr bwMode="auto">
          <a:xfrm>
            <a:off x="554038" y="4238625"/>
            <a:ext cx="785812" cy="1008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54038" y="5402263"/>
            <a:ext cx="7678737" cy="830262"/>
            <a:chOff x="0" y="0"/>
            <a:chExt cx="6880" cy="744"/>
          </a:xfrm>
        </p:grpSpPr>
        <p:grpSp>
          <p:nvGrpSpPr>
            <p:cNvPr id="109596" name="Group 37"/>
            <p:cNvGrpSpPr>
              <a:grpSpLocks/>
            </p:cNvGrpSpPr>
            <p:nvPr/>
          </p:nvGrpSpPr>
          <p:grpSpPr bwMode="auto">
            <a:xfrm>
              <a:off x="952" y="248"/>
              <a:ext cx="5928" cy="288"/>
              <a:chOff x="0" y="0"/>
              <a:chExt cx="5928" cy="288"/>
            </a:xfrm>
          </p:grpSpPr>
          <p:sp>
            <p:nvSpPr>
              <p:cNvPr id="109598" name="Rectangle 38"/>
              <p:cNvSpPr>
                <a:spLocks/>
              </p:cNvSpPr>
              <p:nvPr/>
            </p:nvSpPr>
            <p:spPr bwMode="auto">
              <a:xfrm>
                <a:off x="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599" name="Rectangle 39"/>
              <p:cNvSpPr>
                <a:spLocks/>
              </p:cNvSpPr>
              <p:nvPr/>
            </p:nvSpPr>
            <p:spPr bwMode="auto">
              <a:xfrm>
                <a:off x="59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0" name="Rectangle 40"/>
              <p:cNvSpPr>
                <a:spLocks/>
              </p:cNvSpPr>
              <p:nvPr/>
            </p:nvSpPr>
            <p:spPr bwMode="auto">
              <a:xfrm>
                <a:off x="976" y="0"/>
                <a:ext cx="101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1" name="Rectangle 41"/>
              <p:cNvSpPr>
                <a:spLocks/>
              </p:cNvSpPr>
              <p:nvPr/>
            </p:nvSpPr>
            <p:spPr bwMode="auto">
              <a:xfrm>
                <a:off x="177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!AaIP</a:t>
                </a:r>
              </a:p>
            </p:txBody>
          </p:sp>
          <p:sp>
            <p:nvSpPr>
              <p:cNvPr id="109602" name="Rectangle 42"/>
              <p:cNvSpPr>
                <a:spLocks/>
              </p:cNvSpPr>
              <p:nvPr/>
            </p:nvSpPr>
            <p:spPr bwMode="auto">
              <a:xfrm>
                <a:off x="2368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3" name="Rectangle 43"/>
              <p:cNvSpPr>
                <a:spLocks/>
              </p:cNvSpPr>
              <p:nvPr/>
            </p:nvSpPr>
            <p:spPr bwMode="auto">
              <a:xfrm>
                <a:off x="2960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4" name="Rectangle 44"/>
              <p:cNvSpPr>
                <a:spLocks/>
              </p:cNvSpPr>
              <p:nvPr/>
            </p:nvSpPr>
            <p:spPr bwMode="auto">
              <a:xfrm>
                <a:off x="35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5" name="Rectangle 45"/>
              <p:cNvSpPr>
                <a:spLocks/>
              </p:cNvSpPr>
              <p:nvPr/>
            </p:nvSpPr>
            <p:spPr bwMode="auto">
              <a:xfrm>
                <a:off x="4152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6" name="Rectangle 46"/>
              <p:cNvSpPr>
                <a:spLocks/>
              </p:cNvSpPr>
              <p:nvPr/>
            </p:nvSpPr>
            <p:spPr bwMode="auto">
              <a:xfrm>
                <a:off x="4744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  <p:sp>
            <p:nvSpPr>
              <p:cNvPr id="109607" name="Rectangle 47"/>
              <p:cNvSpPr>
                <a:spLocks/>
              </p:cNvSpPr>
              <p:nvPr/>
            </p:nvSpPr>
            <p:spPr bwMode="auto">
              <a:xfrm>
                <a:off x="5336" y="0"/>
                <a:ext cx="5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r>
                  <a:rPr lang="en-US" sz="1700">
                    <a:latin typeface="Calibri" charset="0"/>
                  </a:rPr>
                  <a:t>*</a:t>
                </a:r>
              </a:p>
            </p:txBody>
          </p:sp>
        </p:grpSp>
        <p:pic>
          <p:nvPicPr>
            <p:cNvPr id="109597" name="Picture 4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744" cy="7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E44-031F-AE4F-ACE4-25F0E95439E0}" type="slidenum">
              <a:rPr lang="en-US"/>
              <a:pPr/>
              <a:t>75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/>
          <p:cNvSpPr>
            <a:spLocks noGrp="1"/>
          </p:cNvSpPr>
          <p:nvPr>
            <p:ph type="title"/>
          </p:nvPr>
        </p:nvSpPr>
        <p:spPr>
          <a:xfrm>
            <a:off x="457200" y="-25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Calibri" charset="0"/>
                <a:ea typeface="ＭＳ Ｐゴシック" charset="-128"/>
                <a:cs typeface="ＭＳ Ｐゴシック" charset="-128"/>
              </a:rPr>
              <a:t>OpenFlow Deployment at Stanford</a:t>
            </a:r>
            <a:endParaRPr lang="en-US" sz="2400">
              <a:solidFill>
                <a:schemeClr val="accent2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7DB81-69D4-654F-A42A-F337A9B0AC0B}" type="slidenum">
              <a:rPr lang="en-US"/>
              <a:pPr/>
              <a:t>76</a:t>
            </a:fld>
            <a:endParaRPr lang="en-US"/>
          </a:p>
        </p:txBody>
      </p:sp>
      <p:sp>
        <p:nvSpPr>
          <p:cNvPr id="166915" name="TextBox 5"/>
          <p:cNvSpPr txBox="1">
            <a:spLocks noChangeArrowheads="1"/>
          </p:cNvSpPr>
          <p:nvPr/>
        </p:nvSpPr>
        <p:spPr bwMode="auto">
          <a:xfrm>
            <a:off x="393700" y="1176338"/>
            <a:ext cx="72485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Switches (23)</a:t>
            </a:r>
          </a:p>
          <a:p>
            <a:r>
              <a:rPr lang="en-US" sz="2800">
                <a:latin typeface="Calibri" charset="0"/>
              </a:rPr>
              <a:t>APs (50)</a:t>
            </a:r>
          </a:p>
          <a:p>
            <a:r>
              <a:rPr lang="en-US" sz="2800">
                <a:latin typeface="Calibri" charset="0"/>
              </a:rPr>
              <a:t>WiMax (1)</a:t>
            </a:r>
          </a:p>
          <a:p>
            <a:pPr lvl="1"/>
            <a:endParaRPr lang="en-US" sz="2800">
              <a:latin typeface="Calibri" charset="0"/>
            </a:endParaRPr>
          </a:p>
        </p:txBody>
      </p:sp>
      <p:pic>
        <p:nvPicPr>
          <p:cNvPr id="166916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963" y="3175000"/>
            <a:ext cx="5824537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le 22"/>
          <p:cNvSpPr>
            <a:spLocks noChangeArrowheads="1"/>
          </p:cNvSpPr>
          <p:nvPr/>
        </p:nvSpPr>
        <p:spPr bwMode="auto">
          <a:xfrm rot="956740">
            <a:off x="7337425" y="3314700"/>
            <a:ext cx="1225550" cy="863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4" name="Rounded Rectangle 23"/>
          <p:cNvSpPr>
            <a:spLocks noChangeArrowheads="1"/>
          </p:cNvSpPr>
          <p:nvPr/>
        </p:nvSpPr>
        <p:spPr bwMode="auto">
          <a:xfrm rot="1185431">
            <a:off x="7094538" y="4364038"/>
            <a:ext cx="1023937" cy="92868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 rot="1239175">
            <a:off x="5930900" y="3652838"/>
            <a:ext cx="1169988" cy="1160462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pic>
        <p:nvPicPr>
          <p:cNvPr id="166920" name="Picture 12" descr="Flashlab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3503613"/>
            <a:ext cx="19685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21" name="Picture 14" descr="Comm2.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1117600"/>
            <a:ext cx="1676400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22" name="Picture 15" descr="wifi-deploy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67575" y="1117600"/>
            <a:ext cx="1620838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23" name="Picture 12" descr="DSC00129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57538" y="1806575"/>
            <a:ext cx="1763712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/>
          <p:cNvSpPr>
            <a:spLocks noGrp="1" noChangeArrowheads="1"/>
          </p:cNvSpPr>
          <p:nvPr>
            <p:ph type="title"/>
          </p:nvPr>
        </p:nvSpPr>
        <p:spPr>
          <a:xfrm>
            <a:off x="2214563" y="2955925"/>
            <a:ext cx="5414962" cy="776288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Live Stanford Deployment Statistics</a:t>
            </a:r>
            <a:br>
              <a:rPr lang="en-US" sz="4000">
                <a:latin typeface="Calibri" charset="0"/>
              </a:rPr>
            </a:br>
            <a:endParaRPr lang="en-US" sz="4000">
              <a:latin typeface="Calibri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363" y="2955925"/>
            <a:ext cx="9652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760413" y="4540250"/>
            <a:ext cx="75390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alibri" charset="0"/>
                <a:hlinkClick r:id="rId4"/>
              </a:rPr>
              <a:t>http://yuba.stanford.edu/ofhallway/wide-ofv1.html</a:t>
            </a:r>
            <a:r>
              <a:rPr lang="en-US" sz="2400" dirty="0">
                <a:latin typeface="Calibri" charset="0"/>
              </a:rPr>
              <a:t> </a:t>
            </a:r>
          </a:p>
          <a:p>
            <a:pPr algn="ctr"/>
            <a:r>
              <a:rPr lang="en-US" sz="2400" dirty="0">
                <a:latin typeface="Calibri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70DAA-5BF4-774D-B78E-A0BDAB9AF0CD}" type="slidenum">
              <a:rPr lang="en-US"/>
              <a:pPr/>
              <a:t>77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How did we get there?</a:t>
            </a:r>
          </a:p>
        </p:txBody>
      </p:sp>
      <p:sp>
        <p:nvSpPr>
          <p:cNvPr id="279555" name="Rectangle 3"/>
          <p:cNvSpPr>
            <a:spLocks noGrp="1"/>
          </p:cNvSpPr>
          <p:nvPr>
            <p:ph type="body" idx="1"/>
          </p:nvPr>
        </p:nvSpPr>
        <p:spPr>
          <a:xfrm>
            <a:off x="457200" y="1341438"/>
            <a:ext cx="8229600" cy="5135562"/>
          </a:xfrm>
        </p:spPr>
        <p:txBody>
          <a:bodyPr/>
          <a:lstStyle/>
          <a:p>
            <a:pPr marL="609600" indent="-609600" defTabSz="914400">
              <a:lnSpc>
                <a:spcPct val="90000"/>
              </a:lnSpc>
              <a:buFont typeface="Arial" charset="0"/>
              <a:buNone/>
            </a:pPr>
            <a:r>
              <a:rPr lang="en-US" sz="2800" b="1">
                <a:solidFill>
                  <a:schemeClr val="accent2"/>
                </a:solidFill>
              </a:rPr>
              <a:t>Staged Deployment of OpenFlow</a:t>
            </a:r>
            <a:br>
              <a:rPr lang="en-US" sz="2800" b="1">
                <a:solidFill>
                  <a:schemeClr val="accent2"/>
                </a:solidFill>
              </a:rPr>
            </a:br>
            <a:endParaRPr lang="en-US" sz="2800" b="1">
              <a:solidFill>
                <a:schemeClr val="accent2"/>
              </a:solidFill>
            </a:endParaRPr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Add experimental VLAN</a:t>
            </a:r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Enable OpenFlow for Exptl VLAN</a:t>
            </a:r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Configure Controller for new network</a:t>
            </a:r>
            <a:br>
              <a:rPr lang="en-US" sz="2400"/>
            </a:br>
            <a:r>
              <a:rPr lang="en-US" sz="2400"/>
              <a:t/>
            </a:r>
            <a:br>
              <a:rPr lang="en-US" sz="2400"/>
            </a:br>
            <a:endParaRPr lang="en-US" sz="2400"/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Add new Production subnetwork</a:t>
            </a:r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Gradually add/move users to new subnet</a:t>
            </a:r>
            <a:br>
              <a:rPr lang="en-US" sz="2400"/>
            </a:br>
            <a:r>
              <a:rPr lang="en-US" sz="2400"/>
              <a:t/>
            </a:r>
            <a:br>
              <a:rPr lang="en-US" sz="2400"/>
            </a:br>
            <a:endParaRPr lang="en-US" sz="2400"/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Enable OpenFlow for new subnet</a:t>
            </a:r>
          </a:p>
          <a:p>
            <a:pPr marL="609600" indent="-609600" defTabSz="914400">
              <a:lnSpc>
                <a:spcPct val="90000"/>
              </a:lnSpc>
              <a:buFontTx/>
              <a:buAutoNum type="arabicPeriod"/>
            </a:pPr>
            <a:r>
              <a:rPr lang="en-US" sz="2400"/>
              <a:t>Slice the network</a:t>
            </a:r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1295400" y="3505200"/>
            <a:ext cx="5029200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/>
              <a:t>Verify correctness and performance </a:t>
            </a:r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1828800" y="4953000"/>
            <a:ext cx="3124200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400"/>
              <a:t>Verify reachability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6" grpId="0" animBg="1"/>
      <p:bldP spid="27955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8" y="1865313"/>
            <a:ext cx="9188450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8" name="Rectangle 8"/>
          <p:cNvSpPr>
            <a:spLocks noChangeArrowheads="1"/>
          </p:cNvSpPr>
          <p:nvPr/>
        </p:nvSpPr>
        <p:spPr bwMode="auto">
          <a:xfrm>
            <a:off x="3832225" y="5514975"/>
            <a:ext cx="1535113" cy="396875"/>
          </a:xfrm>
          <a:prstGeom prst="rect">
            <a:avLst/>
          </a:prstGeom>
          <a:solidFill>
            <a:schemeClr val="bg1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/>
            <a:r>
              <a:rPr lang="en-US">
                <a:latin typeface="Calibri" charset="0"/>
              </a:rPr>
              <a:t>Kansas State</a:t>
            </a:r>
          </a:p>
        </p:txBody>
      </p:sp>
      <p:sp>
        <p:nvSpPr>
          <p:cNvPr id="168961" name="Title 1"/>
          <p:cNvSpPr>
            <a:spLocks noGrp="1"/>
          </p:cNvSpPr>
          <p:nvPr>
            <p:ph type="title"/>
          </p:nvPr>
        </p:nvSpPr>
        <p:spPr>
          <a:xfrm>
            <a:off x="0" y="150813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Calibri" charset="0"/>
              </a:rPr>
              <a:t>GENI OpenFlow deployment (2010)</a:t>
            </a:r>
            <a:endParaRPr lang="en-US" sz="3600">
              <a:latin typeface="Calibri" charset="0"/>
            </a:endParaRPr>
          </a:p>
        </p:txBody>
      </p:sp>
      <p:sp>
        <p:nvSpPr>
          <p:cNvPr id="168963" name="TextBox 4"/>
          <p:cNvSpPr txBox="1">
            <a:spLocks noChangeArrowheads="1"/>
          </p:cNvSpPr>
          <p:nvPr/>
        </p:nvSpPr>
        <p:spPr bwMode="auto">
          <a:xfrm>
            <a:off x="204788" y="1193800"/>
            <a:ext cx="7483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10 institutions and 2 National Research Backbones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C5E0-FFAE-E547-A75A-9FE4FE270A81}" type="slidenum">
              <a:rPr lang="en-US"/>
              <a:pPr/>
              <a:t>79</a:t>
            </a:fld>
            <a:endParaRPr lang="en-US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2336800"/>
            <a:ext cx="1190625" cy="4191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1688" y="5422900"/>
            <a:ext cx="604837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1320" dir="2319588" algn="ctr" rotWithShape="0">
              <a:srgbClr val="DCD8C2">
                <a:alpha val="74998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 pitchFamily="34" charset="0"/>
              </a:rPr>
              <a:t>Agenda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03275" y="1553308"/>
          <a:ext cx="769916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381"/>
                <a:gridCol w="5595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9:30-10:45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Introduction: Motivation,</a:t>
                      </a:r>
                      <a:r>
                        <a:rPr lang="en-US" sz="2400" b="0" baseline="0" dirty="0" smtClean="0"/>
                        <a:t> History, Interface</a:t>
                      </a:r>
                      <a:endParaRPr lang="en-US" sz="2400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11:00-12:00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/>
                        <a:t>What</a:t>
                      </a:r>
                      <a:r>
                        <a:rPr lang="en-US" sz="2400" b="0" baseline="0" dirty="0" smtClean="0"/>
                        <a:t> can you do with </a:t>
                      </a:r>
                      <a:r>
                        <a:rPr lang="en-US" sz="2400" b="0" baseline="0" dirty="0" err="1" smtClean="0"/>
                        <a:t>OpenFlow</a:t>
                      </a:r>
                      <a:r>
                        <a:rPr lang="en-US" sz="2400" b="0" baseline="0" dirty="0" smtClean="0"/>
                        <a:t> and SDN?</a:t>
                      </a:r>
                      <a:endParaRPr lang="en-US" sz="2400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1:30-2:30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/>
                        <a:t>SDN </a:t>
                      </a:r>
                      <a:r>
                        <a:rPr lang="en-US" sz="2400" b="0" baseline="0" dirty="0" smtClean="0"/>
                        <a:t>Building Blocks</a:t>
                      </a:r>
                      <a:endParaRPr lang="en-US" sz="2400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2:45-4:00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SDN Deployment</a:t>
                      </a:r>
                      <a:r>
                        <a:rPr lang="en-US" sz="2400" b="0" baseline="0" dirty="0" smtClean="0"/>
                        <a:t> Panel and Wrap-up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625" name="TextBox 3"/>
          <p:cNvSpPr txBox="1">
            <a:spLocks noChangeArrowheads="1"/>
          </p:cNvSpPr>
          <p:nvPr/>
        </p:nvSpPr>
        <p:spPr bwMode="auto">
          <a:xfrm>
            <a:off x="803275" y="4054231"/>
            <a:ext cx="7546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indent="-230188"/>
            <a:r>
              <a:rPr lang="en-US" sz="2800" dirty="0" smtClean="0">
                <a:latin typeface="Calibri" pitchFamily="34" charset="0"/>
              </a:rPr>
              <a:t>feel </a:t>
            </a:r>
            <a:r>
              <a:rPr lang="en-US" sz="2800" dirty="0">
                <a:latin typeface="Calibri" pitchFamily="34" charset="0"/>
              </a:rPr>
              <a:t>free </a:t>
            </a:r>
            <a:r>
              <a:rPr lang="en-US" sz="2800" dirty="0" smtClean="0">
                <a:latin typeface="Calibri" pitchFamily="34" charset="0"/>
              </a:rPr>
              <a:t>to:</a:t>
            </a:r>
          </a:p>
          <a:p>
            <a:pPr marL="687388" lvl="1" indent="-230188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ask </a:t>
            </a:r>
            <a:r>
              <a:rPr lang="en-US" sz="2800" dirty="0">
                <a:latin typeface="Calibri" pitchFamily="34" charset="0"/>
              </a:rPr>
              <a:t>any kind of </a:t>
            </a:r>
            <a:r>
              <a:rPr lang="en-US" sz="2800" dirty="0" err="1">
                <a:latin typeface="Calibri" pitchFamily="34" charset="0"/>
              </a:rPr>
              <a:t>OpenFlow</a:t>
            </a:r>
            <a:r>
              <a:rPr lang="en-US" sz="2800" dirty="0">
                <a:latin typeface="Calibri" pitchFamily="34" charset="0"/>
              </a:rPr>
              <a:t> question during the hands-</a:t>
            </a:r>
            <a:r>
              <a:rPr lang="en-US" sz="2800" dirty="0" smtClean="0">
                <a:latin typeface="Calibri" pitchFamily="34" charset="0"/>
              </a:rPr>
              <a:t>on</a:t>
            </a:r>
          </a:p>
          <a:p>
            <a:pPr marL="687388" lvl="1" indent="-230188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take breaks at any point during the hands-on</a:t>
            </a:r>
          </a:p>
          <a:p>
            <a:pPr marL="687388" lvl="1" indent="-230188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work during the 15-minute breaks, or lunch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6D52E2-09ED-4A60-8E7D-E38B06175982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u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9538"/>
            <a:ext cx="8610600" cy="5402262"/>
          </a:xfrm>
          <a:prstGeom prst="rect">
            <a:avLst/>
          </a:prstGeom>
          <a:noFill/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3733800"/>
            <a:ext cx="3810000" cy="3271838"/>
          </a:xfrm>
          <a:prstGeom prst="rect">
            <a:avLst/>
          </a:prstGeom>
          <a:noFill/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2208213"/>
            <a:ext cx="1828800" cy="1601787"/>
          </a:xfrm>
          <a:prstGeom prst="rect">
            <a:avLst/>
          </a:prstGeom>
          <a:noFill/>
        </p:spPr>
      </p:pic>
      <p:pic>
        <p:nvPicPr>
          <p:cNvPr id="209925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3838575"/>
            <a:ext cx="2043113" cy="1495425"/>
          </a:xfrm>
          <a:prstGeom prst="rect">
            <a:avLst/>
          </a:prstGeom>
          <a:noFill/>
        </p:spPr>
      </p:pic>
      <p:pic>
        <p:nvPicPr>
          <p:cNvPr id="209926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143000"/>
            <a:ext cx="2619375" cy="1743075"/>
          </a:xfrm>
          <a:prstGeom prst="rect">
            <a:avLst/>
          </a:prstGeom>
          <a:noFill/>
        </p:spPr>
      </p:pic>
      <p:pic>
        <p:nvPicPr>
          <p:cNvPr id="209927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609600"/>
            <a:ext cx="2743200" cy="2735263"/>
          </a:xfrm>
          <a:prstGeom prst="rect">
            <a:avLst/>
          </a:prstGeom>
          <a:noFill/>
        </p:spPr>
      </p:pic>
      <p:sp>
        <p:nvSpPr>
          <p:cNvPr id="209928" name="Line 8"/>
          <p:cNvSpPr>
            <a:spLocks noChangeShapeType="1"/>
          </p:cNvSpPr>
          <p:nvPr/>
        </p:nvSpPr>
        <p:spPr bwMode="auto">
          <a:xfrm flipV="1">
            <a:off x="1143000" y="2209800"/>
            <a:ext cx="304800" cy="2438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29" name="Line 9"/>
          <p:cNvSpPr>
            <a:spLocks noChangeShapeType="1"/>
          </p:cNvSpPr>
          <p:nvPr/>
        </p:nvSpPr>
        <p:spPr bwMode="auto">
          <a:xfrm flipV="1">
            <a:off x="2743200" y="2743200"/>
            <a:ext cx="4724400" cy="35052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30" name="Freeform 10"/>
          <p:cNvSpPr>
            <a:spLocks/>
          </p:cNvSpPr>
          <p:nvPr/>
        </p:nvSpPr>
        <p:spPr bwMode="auto">
          <a:xfrm>
            <a:off x="1676400" y="2209800"/>
            <a:ext cx="6018213" cy="2370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36" y="1104"/>
              </a:cxn>
              <a:cxn ang="0">
                <a:pos x="3791" y="1493"/>
              </a:cxn>
            </a:cxnLst>
            <a:rect l="0" t="0" r="r" b="b"/>
            <a:pathLst>
              <a:path w="3791" h="1493">
                <a:moveTo>
                  <a:pt x="0" y="0"/>
                </a:moveTo>
                <a:cubicBezTo>
                  <a:pt x="452" y="436"/>
                  <a:pt x="904" y="855"/>
                  <a:pt x="1536" y="1104"/>
                </a:cubicBezTo>
                <a:cubicBezTo>
                  <a:pt x="2168" y="1353"/>
                  <a:pt x="3321" y="1412"/>
                  <a:pt x="3791" y="1493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 flipV="1">
            <a:off x="2667000" y="2819400"/>
            <a:ext cx="2819400" cy="1676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32" name="Freeform 12"/>
          <p:cNvSpPr>
            <a:spLocks/>
          </p:cNvSpPr>
          <p:nvPr/>
        </p:nvSpPr>
        <p:spPr bwMode="auto">
          <a:xfrm>
            <a:off x="2743200" y="3111500"/>
            <a:ext cx="5257800" cy="3136900"/>
          </a:xfrm>
          <a:custGeom>
            <a:avLst/>
            <a:gdLst/>
            <a:ahLst/>
            <a:cxnLst>
              <a:cxn ang="0">
                <a:pos x="0" y="1976"/>
              </a:cxn>
              <a:cxn ang="0">
                <a:pos x="2640" y="296"/>
              </a:cxn>
              <a:cxn ang="0">
                <a:pos x="3312" y="200"/>
              </a:cxn>
            </a:cxnLst>
            <a:rect l="0" t="0" r="r" b="b"/>
            <a:pathLst>
              <a:path w="3312" h="1976">
                <a:moveTo>
                  <a:pt x="0" y="1976"/>
                </a:moveTo>
                <a:cubicBezTo>
                  <a:pt x="1044" y="1284"/>
                  <a:pt x="2088" y="592"/>
                  <a:pt x="2640" y="296"/>
                </a:cubicBezTo>
                <a:cubicBezTo>
                  <a:pt x="3192" y="0"/>
                  <a:pt x="3252" y="100"/>
                  <a:pt x="3312" y="200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9933" name="Picture 1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6200" y="3352800"/>
            <a:ext cx="1409700" cy="436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9934" name="Picture 14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8800" y="5181600"/>
            <a:ext cx="942975" cy="936625"/>
          </a:xfrm>
          <a:prstGeom prst="rect">
            <a:avLst/>
          </a:prstGeom>
          <a:noFill/>
        </p:spPr>
      </p:pic>
      <p:pic>
        <p:nvPicPr>
          <p:cNvPr id="209935" name="Picture 15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67413" y="4456113"/>
            <a:ext cx="12715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9936" name="Line 16"/>
          <p:cNvSpPr>
            <a:spLocks noChangeShapeType="1"/>
          </p:cNvSpPr>
          <p:nvPr/>
        </p:nvSpPr>
        <p:spPr bwMode="auto">
          <a:xfrm flipH="1">
            <a:off x="6400800" y="4953000"/>
            <a:ext cx="304800" cy="533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9937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886200" y="1600200"/>
            <a:ext cx="1162050" cy="112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9938" name="Line 18"/>
          <p:cNvSpPr>
            <a:spLocks noChangeShapeType="1"/>
          </p:cNvSpPr>
          <p:nvPr/>
        </p:nvSpPr>
        <p:spPr bwMode="auto">
          <a:xfrm flipV="1">
            <a:off x="2057400" y="2743200"/>
            <a:ext cx="1828800" cy="18288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39" name="Line 19"/>
          <p:cNvSpPr>
            <a:spLocks noChangeShapeType="1"/>
          </p:cNvSpPr>
          <p:nvPr/>
        </p:nvSpPr>
        <p:spPr bwMode="auto">
          <a:xfrm>
            <a:off x="3048000" y="5410200"/>
            <a:ext cx="2819400" cy="762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9953" name="Group 33"/>
          <p:cNvGrpSpPr>
            <a:grpSpLocks/>
          </p:cNvGrpSpPr>
          <p:nvPr/>
        </p:nvGrpSpPr>
        <p:grpSpPr bwMode="auto">
          <a:xfrm>
            <a:off x="2133600" y="2667000"/>
            <a:ext cx="5562600" cy="2667000"/>
            <a:chOff x="1344" y="1680"/>
            <a:chExt cx="3504" cy="1680"/>
          </a:xfrm>
        </p:grpSpPr>
        <p:sp>
          <p:nvSpPr>
            <p:cNvPr id="209941" name="Line 21"/>
            <p:cNvSpPr>
              <a:spLocks noChangeShapeType="1"/>
            </p:cNvSpPr>
            <p:nvPr/>
          </p:nvSpPr>
          <p:spPr bwMode="auto">
            <a:xfrm>
              <a:off x="3744" y="2736"/>
              <a:ext cx="768" cy="4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2" name="AutoShape 22"/>
            <p:cNvSpPr>
              <a:spLocks noChangeArrowheads="1"/>
            </p:cNvSpPr>
            <p:nvPr/>
          </p:nvSpPr>
          <p:spPr bwMode="auto">
            <a:xfrm>
              <a:off x="2160" y="2304"/>
              <a:ext cx="1632" cy="1056"/>
            </a:xfrm>
            <a:prstGeom prst="cloudCallout">
              <a:avLst>
                <a:gd name="adj1" fmla="val 7782"/>
                <a:gd name="adj2" fmla="val 25569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  <a:p>
              <a:pPr algn="ctr"/>
              <a:r>
                <a:rPr lang="en-US" b="1"/>
                <a:t>National Lambda </a:t>
              </a:r>
              <a:br>
                <a:rPr lang="en-US" b="1"/>
              </a:br>
              <a:r>
                <a:rPr lang="en-US" b="1"/>
                <a:t>Rail</a:t>
              </a:r>
            </a:p>
          </p:txBody>
        </p:sp>
        <p:sp>
          <p:nvSpPr>
            <p:cNvPr id="209943" name="Line 23"/>
            <p:cNvSpPr>
              <a:spLocks noChangeShapeType="1"/>
            </p:cNvSpPr>
            <p:nvPr/>
          </p:nvSpPr>
          <p:spPr bwMode="auto">
            <a:xfrm flipV="1">
              <a:off x="1872" y="3120"/>
              <a:ext cx="432" cy="1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4" name="Line 24"/>
            <p:cNvSpPr>
              <a:spLocks noChangeShapeType="1"/>
            </p:cNvSpPr>
            <p:nvPr/>
          </p:nvSpPr>
          <p:spPr bwMode="auto">
            <a:xfrm flipH="1" flipV="1">
              <a:off x="1344" y="1680"/>
              <a:ext cx="1008" cy="91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5" name="Line 25"/>
            <p:cNvSpPr>
              <a:spLocks noChangeShapeType="1"/>
            </p:cNvSpPr>
            <p:nvPr/>
          </p:nvSpPr>
          <p:spPr bwMode="auto">
            <a:xfrm flipV="1">
              <a:off x="2880" y="1728"/>
              <a:ext cx="0" cy="67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6" name="Line 26"/>
            <p:cNvSpPr>
              <a:spLocks noChangeShapeType="1"/>
            </p:cNvSpPr>
            <p:nvPr/>
          </p:nvSpPr>
          <p:spPr bwMode="auto">
            <a:xfrm flipV="1">
              <a:off x="3312" y="1968"/>
              <a:ext cx="144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7" name="Line 27"/>
            <p:cNvSpPr>
              <a:spLocks noChangeShapeType="1"/>
            </p:cNvSpPr>
            <p:nvPr/>
          </p:nvSpPr>
          <p:spPr bwMode="auto">
            <a:xfrm flipV="1">
              <a:off x="3648" y="1728"/>
              <a:ext cx="960" cy="72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8" name="Line 28"/>
            <p:cNvSpPr>
              <a:spLocks noChangeShapeType="1"/>
            </p:cNvSpPr>
            <p:nvPr/>
          </p:nvSpPr>
          <p:spPr bwMode="auto">
            <a:xfrm flipV="1">
              <a:off x="3744" y="2256"/>
              <a:ext cx="1104" cy="38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49" name="Line 29"/>
            <p:cNvSpPr>
              <a:spLocks noChangeShapeType="1"/>
            </p:cNvSpPr>
            <p:nvPr/>
          </p:nvSpPr>
          <p:spPr bwMode="auto">
            <a:xfrm>
              <a:off x="3600" y="3024"/>
              <a:ext cx="144" cy="4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50" name="Line 30"/>
            <p:cNvSpPr>
              <a:spLocks noChangeShapeType="1"/>
            </p:cNvSpPr>
            <p:nvPr/>
          </p:nvSpPr>
          <p:spPr bwMode="auto">
            <a:xfrm>
              <a:off x="3456" y="3168"/>
              <a:ext cx="288" cy="1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9952" name="Rectangle 32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639762"/>
          </a:xfrm>
        </p:spPr>
        <p:txBody>
          <a:bodyPr/>
          <a:lstStyle/>
          <a:p>
            <a:r>
              <a:rPr lang="en-US" sz="4000">
                <a:latin typeface="Calibri" charset="0"/>
              </a:rPr>
              <a:t>GENI Network Evolution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8" grpId="0" animBg="1"/>
      <p:bldP spid="209928" grpId="1" animBg="1"/>
      <p:bldP spid="209929" grpId="0" animBg="1"/>
      <p:bldP spid="209929" grpId="1" animBg="1"/>
      <p:bldP spid="209930" grpId="0" animBg="1"/>
      <p:bldP spid="209930" grpId="1" animBg="1"/>
      <p:bldP spid="209931" grpId="0" animBg="1"/>
      <p:bldP spid="209931" grpId="1" animBg="1"/>
      <p:bldP spid="209932" grpId="0" animBg="1"/>
      <p:bldP spid="209932" grpId="1" animBg="1"/>
      <p:bldP spid="209936" grpId="0" animBg="1"/>
      <p:bldP spid="209936" grpId="1" animBg="1"/>
      <p:bldP spid="209938" grpId="0" animBg="1"/>
      <p:bldP spid="209938" grpId="1" animBg="1"/>
      <p:bldP spid="209939" grpId="0" animBg="1"/>
      <p:bldP spid="209939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6705600" y="2362200"/>
            <a:ext cx="1905000" cy="4038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4572000" y="2362200"/>
            <a:ext cx="1905000" cy="4038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4724400" y="3810000"/>
            <a:ext cx="11398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FlowVisor API</a:t>
            </a:r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6858000" y="4005263"/>
            <a:ext cx="1139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FlowVisor API</a:t>
            </a:r>
          </a:p>
        </p:txBody>
      </p:sp>
      <p:sp>
        <p:nvSpPr>
          <p:cNvPr id="214022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GENI Integration</a:t>
            </a:r>
          </a:p>
        </p:txBody>
      </p:sp>
      <p:sp>
        <p:nvSpPr>
          <p:cNvPr id="214023" name="Rectangle 7"/>
          <p:cNvSpPr>
            <a:spLocks noGrp="1"/>
          </p:cNvSpPr>
          <p:nvPr>
            <p:ph type="body" idx="1"/>
          </p:nvPr>
        </p:nvSpPr>
        <p:spPr>
          <a:xfrm>
            <a:off x="457200" y="1341438"/>
            <a:ext cx="3886200" cy="51355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FlowVisor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Slicing control</a:t>
            </a:r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Expedient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Experimenter’s portal for slice management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Opt-in Manager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Network admins’ portal to approve/ deny expt requests for traffic</a:t>
            </a:r>
          </a:p>
          <a:p>
            <a:pPr lvl="1">
              <a:lnSpc>
                <a:spcPct val="90000"/>
              </a:lnSpc>
            </a:pPr>
            <a:endParaRPr lang="en-US" sz="2400"/>
          </a:p>
        </p:txBody>
      </p:sp>
      <p:sp>
        <p:nvSpPr>
          <p:cNvPr id="214024" name="Text Box 8"/>
          <p:cNvSpPr txBox="1">
            <a:spLocks noChangeArrowheads="1"/>
          </p:cNvSpPr>
          <p:nvPr/>
        </p:nvSpPr>
        <p:spPr bwMode="auto">
          <a:xfrm>
            <a:off x="4876800" y="4343400"/>
            <a:ext cx="1371600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FlowVisor1</a:t>
            </a:r>
          </a:p>
        </p:txBody>
      </p:sp>
      <p:sp>
        <p:nvSpPr>
          <p:cNvPr id="214025" name="Text Box 9"/>
          <p:cNvSpPr txBox="1">
            <a:spLocks noChangeArrowheads="1"/>
          </p:cNvSpPr>
          <p:nvPr/>
        </p:nvSpPr>
        <p:spPr bwMode="auto">
          <a:xfrm>
            <a:off x="6858000" y="4348163"/>
            <a:ext cx="1371600" cy="3667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FlowVisor2</a:t>
            </a:r>
          </a:p>
        </p:txBody>
      </p:sp>
      <p:sp>
        <p:nvSpPr>
          <p:cNvPr id="214026" name="AutoShape 10"/>
          <p:cNvSpPr>
            <a:spLocks noChangeArrowheads="1"/>
          </p:cNvSpPr>
          <p:nvPr/>
        </p:nvSpPr>
        <p:spPr bwMode="auto">
          <a:xfrm>
            <a:off x="4572000" y="5181600"/>
            <a:ext cx="1828800" cy="1143000"/>
          </a:xfrm>
          <a:prstGeom prst="cloudCallout">
            <a:avLst>
              <a:gd name="adj1" fmla="val 5468"/>
              <a:gd name="adj2" fmla="val -2000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/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Substrate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4027" name="AutoShape 11"/>
          <p:cNvSpPr>
            <a:spLocks noChangeArrowheads="1"/>
          </p:cNvSpPr>
          <p:nvPr/>
        </p:nvSpPr>
        <p:spPr bwMode="auto">
          <a:xfrm>
            <a:off x="6858000" y="5181600"/>
            <a:ext cx="1600200" cy="1143000"/>
          </a:xfrm>
          <a:prstGeom prst="cloudCallout">
            <a:avLst>
              <a:gd name="adj1" fmla="val -1190"/>
              <a:gd name="adj2" fmla="val -3333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/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Substrate 2</a:t>
            </a:r>
          </a:p>
        </p:txBody>
      </p:sp>
      <p:sp>
        <p:nvSpPr>
          <p:cNvPr id="214028" name="Line 12"/>
          <p:cNvSpPr>
            <a:spLocks noChangeShapeType="1"/>
          </p:cNvSpPr>
          <p:nvPr/>
        </p:nvSpPr>
        <p:spPr bwMode="auto">
          <a:xfrm flipV="1">
            <a:off x="54864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29" name="Line 13"/>
          <p:cNvSpPr>
            <a:spLocks noChangeShapeType="1"/>
          </p:cNvSpPr>
          <p:nvPr/>
        </p:nvSpPr>
        <p:spPr bwMode="auto">
          <a:xfrm flipV="1">
            <a:off x="76200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30" name="Line 14"/>
          <p:cNvSpPr>
            <a:spLocks noChangeShapeType="1"/>
          </p:cNvSpPr>
          <p:nvPr/>
        </p:nvSpPr>
        <p:spPr bwMode="auto">
          <a:xfrm flipV="1">
            <a:off x="5486400" y="3733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31" name="Line 15"/>
          <p:cNvSpPr>
            <a:spLocks noChangeShapeType="1"/>
          </p:cNvSpPr>
          <p:nvPr/>
        </p:nvSpPr>
        <p:spPr bwMode="auto">
          <a:xfrm flipV="1">
            <a:off x="7620000" y="3810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32" name="Rectangle 16"/>
          <p:cNvSpPr>
            <a:spLocks noChangeArrowheads="1"/>
          </p:cNvSpPr>
          <p:nvPr/>
        </p:nvSpPr>
        <p:spPr bwMode="auto">
          <a:xfrm>
            <a:off x="4686300" y="4797425"/>
            <a:ext cx="876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OpenFlow</a:t>
            </a:r>
          </a:p>
        </p:txBody>
      </p:sp>
      <p:sp>
        <p:nvSpPr>
          <p:cNvPr id="214033" name="Rectangle 17"/>
          <p:cNvSpPr>
            <a:spLocks noChangeArrowheads="1"/>
          </p:cNvSpPr>
          <p:nvPr/>
        </p:nvSpPr>
        <p:spPr bwMode="auto">
          <a:xfrm>
            <a:off x="6834188" y="4800600"/>
            <a:ext cx="876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OpenFlow</a:t>
            </a:r>
          </a:p>
        </p:txBody>
      </p:sp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4876800" y="3386138"/>
            <a:ext cx="1371600" cy="366712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Opt-in Mgr1</a:t>
            </a:r>
          </a:p>
        </p:txBody>
      </p:sp>
      <p:sp>
        <p:nvSpPr>
          <p:cNvPr id="214035" name="Text Box 19"/>
          <p:cNvSpPr txBox="1">
            <a:spLocks noChangeArrowheads="1"/>
          </p:cNvSpPr>
          <p:nvPr/>
        </p:nvSpPr>
        <p:spPr bwMode="auto">
          <a:xfrm>
            <a:off x="6934200" y="3429000"/>
            <a:ext cx="1371600" cy="366713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Opt-in Mgr2</a:t>
            </a:r>
          </a:p>
        </p:txBody>
      </p:sp>
      <p:sp>
        <p:nvSpPr>
          <p:cNvPr id="214036" name="Line 20"/>
          <p:cNvSpPr>
            <a:spLocks noChangeShapeType="1"/>
          </p:cNvSpPr>
          <p:nvPr/>
        </p:nvSpPr>
        <p:spPr bwMode="auto">
          <a:xfrm flipV="1">
            <a:off x="5486400" y="2895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37" name="Line 21"/>
          <p:cNvSpPr>
            <a:spLocks noChangeShapeType="1"/>
          </p:cNvSpPr>
          <p:nvPr/>
        </p:nvSpPr>
        <p:spPr bwMode="auto">
          <a:xfrm flipV="1">
            <a:off x="7620000" y="2895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38" name="Text Box 22"/>
          <p:cNvSpPr txBox="1">
            <a:spLocks noChangeArrowheads="1"/>
          </p:cNvSpPr>
          <p:nvPr/>
        </p:nvSpPr>
        <p:spPr bwMode="auto">
          <a:xfrm>
            <a:off x="4953000" y="2528888"/>
            <a:ext cx="1219200" cy="366712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Expedient1</a:t>
            </a:r>
          </a:p>
        </p:txBody>
      </p:sp>
      <p:sp>
        <p:nvSpPr>
          <p:cNvPr id="214039" name="Text Box 23"/>
          <p:cNvSpPr txBox="1">
            <a:spLocks noChangeArrowheads="1"/>
          </p:cNvSpPr>
          <p:nvPr/>
        </p:nvSpPr>
        <p:spPr bwMode="auto">
          <a:xfrm>
            <a:off x="7162800" y="2528888"/>
            <a:ext cx="1219200" cy="366712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Expedient2</a:t>
            </a:r>
          </a:p>
        </p:txBody>
      </p:sp>
      <p:sp>
        <p:nvSpPr>
          <p:cNvPr id="214040" name="Rectangle 24"/>
          <p:cNvSpPr>
            <a:spLocks noChangeArrowheads="1"/>
          </p:cNvSpPr>
          <p:nvPr/>
        </p:nvSpPr>
        <p:spPr bwMode="auto">
          <a:xfrm>
            <a:off x="4953000" y="2971800"/>
            <a:ext cx="6175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API  X</a:t>
            </a:r>
          </a:p>
        </p:txBody>
      </p:sp>
      <p:sp>
        <p:nvSpPr>
          <p:cNvPr id="214041" name="Rectangle 25"/>
          <p:cNvSpPr>
            <a:spLocks noChangeArrowheads="1"/>
          </p:cNvSpPr>
          <p:nvPr/>
        </p:nvSpPr>
        <p:spPr bwMode="auto">
          <a:xfrm>
            <a:off x="7086600" y="2971800"/>
            <a:ext cx="6175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API  X</a:t>
            </a:r>
          </a:p>
        </p:txBody>
      </p:sp>
      <p:sp>
        <p:nvSpPr>
          <p:cNvPr id="214042" name="Text Box 26"/>
          <p:cNvSpPr txBox="1">
            <a:spLocks noChangeArrowheads="1"/>
          </p:cNvSpPr>
          <p:nvPr/>
        </p:nvSpPr>
        <p:spPr bwMode="auto">
          <a:xfrm>
            <a:off x="6324600" y="1524000"/>
            <a:ext cx="1219200" cy="366713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Expedient3</a:t>
            </a:r>
          </a:p>
        </p:txBody>
      </p:sp>
      <p:sp>
        <p:nvSpPr>
          <p:cNvPr id="214043" name="Line 27"/>
          <p:cNvSpPr>
            <a:spLocks noChangeShapeType="1"/>
          </p:cNvSpPr>
          <p:nvPr/>
        </p:nvSpPr>
        <p:spPr bwMode="auto">
          <a:xfrm flipV="1">
            <a:off x="5715000" y="19050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44" name="Line 28"/>
          <p:cNvSpPr>
            <a:spLocks noChangeShapeType="1"/>
          </p:cNvSpPr>
          <p:nvPr/>
        </p:nvSpPr>
        <p:spPr bwMode="auto">
          <a:xfrm flipH="1" flipV="1">
            <a:off x="7086600" y="19050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45" name="Rectangle 29"/>
          <p:cNvSpPr>
            <a:spLocks noChangeArrowheads="1"/>
          </p:cNvSpPr>
          <p:nvPr/>
        </p:nvSpPr>
        <p:spPr bwMode="auto">
          <a:xfrm>
            <a:off x="6526213" y="1981200"/>
            <a:ext cx="8461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GENI API</a:t>
            </a:r>
          </a:p>
        </p:txBody>
      </p:sp>
      <p:sp>
        <p:nvSpPr>
          <p:cNvPr id="214046" name="Line 30"/>
          <p:cNvSpPr>
            <a:spLocks noChangeShapeType="1"/>
          </p:cNvSpPr>
          <p:nvPr/>
        </p:nvSpPr>
        <p:spPr bwMode="auto">
          <a:xfrm flipV="1">
            <a:off x="6096000" y="1876425"/>
            <a:ext cx="533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47" name="Line 31"/>
          <p:cNvSpPr>
            <a:spLocks noChangeShapeType="1"/>
          </p:cNvSpPr>
          <p:nvPr/>
        </p:nvSpPr>
        <p:spPr bwMode="auto">
          <a:xfrm flipH="1" flipV="1">
            <a:off x="6781800" y="1905000"/>
            <a:ext cx="381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48" name="Rectangle 32"/>
          <p:cNvSpPr>
            <a:spLocks noChangeArrowheads="1"/>
          </p:cNvSpPr>
          <p:nvPr/>
        </p:nvSpPr>
        <p:spPr bwMode="auto">
          <a:xfrm>
            <a:off x="6373813" y="2206625"/>
            <a:ext cx="574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API 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8" grpId="0" animBg="1"/>
      <p:bldP spid="214019" grpId="0" animBg="1"/>
      <p:bldP spid="214020" grpId="0"/>
      <p:bldP spid="214021" grpId="0"/>
      <p:bldP spid="214024" grpId="0" animBg="1"/>
      <p:bldP spid="214025" grpId="0" animBg="1"/>
      <p:bldP spid="214026" grpId="0" animBg="1"/>
      <p:bldP spid="214027" grpId="0" animBg="1"/>
      <p:bldP spid="214028" grpId="0" animBg="1"/>
      <p:bldP spid="214029" grpId="0" animBg="1"/>
      <p:bldP spid="214030" grpId="0" animBg="1"/>
      <p:bldP spid="214031" grpId="0" animBg="1"/>
      <p:bldP spid="214032" grpId="0"/>
      <p:bldP spid="214033" grpId="0"/>
      <p:bldP spid="214034" grpId="0" animBg="1"/>
      <p:bldP spid="214035" grpId="0" animBg="1"/>
      <p:bldP spid="214036" grpId="0" animBg="1"/>
      <p:bldP spid="214037" grpId="0" animBg="1"/>
      <p:bldP spid="214038" grpId="0" animBg="1"/>
      <p:bldP spid="214039" grpId="0" animBg="1"/>
      <p:bldP spid="214040" grpId="0"/>
      <p:bldP spid="214041" grpId="0"/>
      <p:bldP spid="214042" grpId="0" animBg="1"/>
      <p:bldP spid="214043" grpId="0" animBg="1"/>
      <p:bldP spid="214043" grpId="1" animBg="1"/>
      <p:bldP spid="214044" grpId="0" animBg="1"/>
      <p:bldP spid="214044" grpId="1" animBg="1"/>
      <p:bldP spid="214045" grpId="0"/>
      <p:bldP spid="214045" grpId="1"/>
      <p:bldP spid="214046" grpId="0" animBg="1"/>
      <p:bldP spid="214047" grpId="0" animBg="1"/>
      <p:bldP spid="21404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Mistakes we made</a:t>
            </a:r>
          </a:p>
        </p:txBody>
      </p:sp>
      <p:sp>
        <p:nvSpPr>
          <p:cNvPr id="277507" name="Rectangle 3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83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OpenFlow over Q-in-Q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OpenFlow routing is unaware and sends traffic with same MAC address in both direction, causing perpetual learning and CPU inflation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400"/>
              <a:t>Moving uplinks for 1 switch, while being pointed to the same controller (causing two islands)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Causes controller learning to oscillate between the 2 uplinks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400"/>
              <a:t>Bad interaction with legacy protocols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LLDP and STP are treated differently with different switches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400"/>
              <a:t>Loop in OpenFlow network being exposed to non-OF side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Miscommunication between the aggregate operator and the experimenter during testing phase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sz="2400"/>
              <a:t>Loop across backbones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Same campus connected over NLR and Internet2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Next steps for GENI</a:t>
            </a:r>
          </a:p>
        </p:txBody>
      </p:sp>
      <p:sp>
        <p:nvSpPr>
          <p:cNvPr id="2119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Remove duct-tape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Fix any issues that we learned about during demos</a:t>
            </a:r>
          </a:p>
          <a:p>
            <a:pPr lvl="1"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800"/>
              <a:t>Be better prepared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Higher stability and better isolation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Test bandwidth slicing</a:t>
            </a:r>
            <a:endParaRPr lang="en-US" sz="2000"/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800"/>
              <a:t>Grow topology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Add more switches and hosts</a:t>
            </a:r>
          </a:p>
          <a:p>
            <a:pPr lvl="1"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800"/>
              <a:t>Wean off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Each campus takes charge of control framework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Tutorial Setup so far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46450" y="16510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Controller</a:t>
            </a:r>
          </a:p>
          <a:p>
            <a:pPr algn="ctr"/>
            <a:r>
              <a:rPr lang="en-US">
                <a:latin typeface="Calibri" charset="0"/>
              </a:rPr>
              <a:t>port6633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73059" name="TextBox 4"/>
          <p:cNvSpPr txBox="1">
            <a:spLocks noChangeArrowheads="1"/>
          </p:cNvSpPr>
          <p:nvPr/>
        </p:nvSpPr>
        <p:spPr bwMode="auto">
          <a:xfrm>
            <a:off x="3338513" y="1968500"/>
            <a:ext cx="449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 c0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46450" y="34290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</a:rPr>
              <a:t>OpenFlow</a:t>
            </a:r>
            <a:r>
              <a:rPr lang="en-US" dirty="0">
                <a:latin typeface="+mn-lt"/>
              </a:rPr>
              <a:t> Switch</a:t>
            </a:r>
          </a:p>
        </p:txBody>
      </p:sp>
      <p:sp>
        <p:nvSpPr>
          <p:cNvPr id="173061" name="TextBox 6"/>
          <p:cNvSpPr txBox="1">
            <a:spLocks noChangeArrowheads="1"/>
          </p:cNvSpPr>
          <p:nvPr/>
        </p:nvSpPr>
        <p:spPr bwMode="auto">
          <a:xfrm>
            <a:off x="3338513" y="3473450"/>
            <a:ext cx="388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34200" y="3429000"/>
            <a:ext cx="1752600" cy="890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latin typeface="+mn-lt"/>
              </a:rPr>
              <a:t>dpctl</a:t>
            </a:r>
            <a:endParaRPr lang="en-US" sz="16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(user space process)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61013" y="5246688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65575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10.0.0.3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55863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</a:rPr>
              <a:t>10.0.0.2</a:t>
            </a:r>
          </a:p>
        </p:txBody>
      </p:sp>
      <p:sp>
        <p:nvSpPr>
          <p:cNvPr id="173066" name="TextBox 11"/>
          <p:cNvSpPr txBox="1">
            <a:spLocks noChangeArrowheads="1"/>
          </p:cNvSpPr>
          <p:nvPr/>
        </p:nvSpPr>
        <p:spPr bwMode="auto">
          <a:xfrm>
            <a:off x="3581400" y="6400800"/>
            <a:ext cx="1325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virtual hosts</a:t>
            </a:r>
          </a:p>
        </p:txBody>
      </p:sp>
      <p:sp>
        <p:nvSpPr>
          <p:cNvPr id="173067" name="TextBox 12"/>
          <p:cNvSpPr txBox="1">
            <a:spLocks noChangeArrowheads="1"/>
          </p:cNvSpPr>
          <p:nvPr/>
        </p:nvSpPr>
        <p:spPr bwMode="auto">
          <a:xfrm>
            <a:off x="550863" y="2733675"/>
            <a:ext cx="19065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OpenFlow Tutorial</a:t>
            </a:r>
          </a:p>
          <a:p>
            <a:r>
              <a:rPr lang="en-US">
                <a:latin typeface="Calibri" charset="0"/>
              </a:rPr>
              <a:t>3hosts-1switch</a:t>
            </a:r>
          </a:p>
          <a:p>
            <a:r>
              <a:rPr lang="en-US">
                <a:latin typeface="Calibri" charset="0"/>
              </a:rPr>
              <a:t>topology</a:t>
            </a:r>
          </a:p>
        </p:txBody>
      </p:sp>
      <p:cxnSp>
        <p:nvCxnSpPr>
          <p:cNvPr id="15" name="Straight Connector 14"/>
          <p:cNvCxnSpPr>
            <a:cxnSpLocks noChangeShapeType="1"/>
            <a:stCxn id="11" idx="0"/>
          </p:cNvCxnSpPr>
          <p:nvPr/>
        </p:nvCxnSpPr>
        <p:spPr bwMode="auto">
          <a:xfrm rot="5400000" flipH="1" flipV="1">
            <a:off x="2921794" y="4293394"/>
            <a:ext cx="927100" cy="976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  <a:stCxn id="10" idx="0"/>
            <a:endCxn id="6" idx="2"/>
          </p:cNvCxnSpPr>
          <p:nvPr/>
        </p:nvCxnSpPr>
        <p:spPr bwMode="auto">
          <a:xfrm rot="5400000" flipH="1" flipV="1">
            <a:off x="3943351" y="4781550"/>
            <a:ext cx="9271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Connector 19"/>
          <p:cNvCxnSpPr>
            <a:cxnSpLocks noChangeShapeType="1"/>
            <a:stCxn id="9" idx="0"/>
          </p:cNvCxnSpPr>
          <p:nvPr/>
        </p:nvCxnSpPr>
        <p:spPr bwMode="auto">
          <a:xfrm rot="16200000" flipV="1">
            <a:off x="4997451" y="4241800"/>
            <a:ext cx="927100" cy="1082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Connector 23"/>
          <p:cNvCxnSpPr>
            <a:cxnSpLocks noChangeShapeType="1"/>
            <a:stCxn id="8" idx="1"/>
            <a:endCxn id="6" idx="3"/>
          </p:cNvCxnSpPr>
          <p:nvPr/>
        </p:nvCxnSpPr>
        <p:spPr bwMode="auto">
          <a:xfrm rot="10800000">
            <a:off x="5467350" y="3873500"/>
            <a:ext cx="146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9" name="Straight Connector 28"/>
          <p:cNvCxnSpPr>
            <a:cxnSpLocks noChangeShapeType="1"/>
            <a:stCxn id="6" idx="0"/>
            <a:endCxn id="4" idx="2"/>
          </p:cNvCxnSpPr>
          <p:nvPr/>
        </p:nvCxnSpPr>
        <p:spPr bwMode="auto">
          <a:xfrm rot="5400000" flipH="1" flipV="1">
            <a:off x="3962401" y="2984500"/>
            <a:ext cx="8890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73073" name="TextBox 31"/>
          <p:cNvSpPr txBox="1">
            <a:spLocks noChangeArrowheads="1"/>
          </p:cNvSpPr>
          <p:nvPr/>
        </p:nvSpPr>
        <p:spPr bwMode="auto">
          <a:xfrm>
            <a:off x="4408488" y="2549525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(127.0.0.1:6633)</a:t>
            </a:r>
          </a:p>
        </p:txBody>
      </p:sp>
      <p:sp>
        <p:nvSpPr>
          <p:cNvPr id="173074" name="TextBox 32"/>
          <p:cNvSpPr txBox="1">
            <a:spLocks noChangeArrowheads="1"/>
          </p:cNvSpPr>
          <p:nvPr/>
        </p:nvSpPr>
        <p:spPr bwMode="auto">
          <a:xfrm>
            <a:off x="5467350" y="3411538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(127.0.0.1:6634)</a:t>
            </a:r>
          </a:p>
        </p:txBody>
      </p:sp>
      <p:sp>
        <p:nvSpPr>
          <p:cNvPr id="173075" name="TextBox 33"/>
          <p:cNvSpPr txBox="1">
            <a:spLocks noChangeArrowheads="1"/>
          </p:cNvSpPr>
          <p:nvPr/>
        </p:nvSpPr>
        <p:spPr bwMode="auto">
          <a:xfrm>
            <a:off x="3017838" y="4318000"/>
            <a:ext cx="6524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s1-eth0</a:t>
            </a:r>
          </a:p>
        </p:txBody>
      </p:sp>
      <p:sp>
        <p:nvSpPr>
          <p:cNvPr id="173076" name="TextBox 34"/>
          <p:cNvSpPr txBox="1">
            <a:spLocks noChangeArrowheads="1"/>
          </p:cNvSpPr>
          <p:nvPr/>
        </p:nvSpPr>
        <p:spPr bwMode="auto">
          <a:xfrm>
            <a:off x="4405313" y="4332288"/>
            <a:ext cx="6524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s1-eth1</a:t>
            </a:r>
          </a:p>
        </p:txBody>
      </p:sp>
      <p:sp>
        <p:nvSpPr>
          <p:cNvPr id="173077" name="TextBox 35"/>
          <p:cNvSpPr txBox="1">
            <a:spLocks noChangeArrowheads="1"/>
          </p:cNvSpPr>
          <p:nvPr/>
        </p:nvSpPr>
        <p:spPr bwMode="auto">
          <a:xfrm>
            <a:off x="5137150" y="4332288"/>
            <a:ext cx="6524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s1-eth2</a:t>
            </a:r>
          </a:p>
        </p:txBody>
      </p:sp>
      <p:sp>
        <p:nvSpPr>
          <p:cNvPr id="173078" name="TextBox 36"/>
          <p:cNvSpPr txBox="1">
            <a:spLocks noChangeArrowheads="1"/>
          </p:cNvSpPr>
          <p:nvPr/>
        </p:nvSpPr>
        <p:spPr bwMode="auto">
          <a:xfrm>
            <a:off x="2290763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h1-eth0</a:t>
            </a:r>
          </a:p>
        </p:txBody>
      </p:sp>
      <p:sp>
        <p:nvSpPr>
          <p:cNvPr id="173079" name="TextBox 37"/>
          <p:cNvSpPr txBox="1">
            <a:spLocks noChangeArrowheads="1"/>
          </p:cNvSpPr>
          <p:nvPr/>
        </p:nvSpPr>
        <p:spPr bwMode="auto">
          <a:xfrm>
            <a:off x="440848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h3-eth0</a:t>
            </a:r>
          </a:p>
        </p:txBody>
      </p:sp>
      <p:sp>
        <p:nvSpPr>
          <p:cNvPr id="173080" name="TextBox 38"/>
          <p:cNvSpPr txBox="1">
            <a:spLocks noChangeArrowheads="1"/>
          </p:cNvSpPr>
          <p:nvPr/>
        </p:nvSpPr>
        <p:spPr bwMode="auto">
          <a:xfrm>
            <a:off x="600233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h4-eth0</a:t>
            </a:r>
          </a:p>
        </p:txBody>
      </p:sp>
      <p:sp>
        <p:nvSpPr>
          <p:cNvPr id="40" name="Slide Number Placeholder 39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5E2EB80-CCD0-2446-BFA4-BD12A6BAD022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84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Virtualized Network Setup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46450" y="12065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Controller</a:t>
            </a:r>
          </a:p>
          <a:p>
            <a:pPr algn="ctr"/>
            <a:r>
              <a:rPr lang="en-US">
                <a:latin typeface="Calibri" charset="0"/>
              </a:rPr>
              <a:t>port 7000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75107" name="TextBox 4"/>
          <p:cNvSpPr txBox="1">
            <a:spLocks noChangeArrowheads="1"/>
          </p:cNvSpPr>
          <p:nvPr/>
        </p:nvSpPr>
        <p:spPr bwMode="auto">
          <a:xfrm>
            <a:off x="2516188" y="2063750"/>
            <a:ext cx="449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 c0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46450" y="3429000"/>
            <a:ext cx="2120900" cy="8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</a:rPr>
              <a:t>OpenFlow</a:t>
            </a:r>
            <a:r>
              <a:rPr lang="en-US" dirty="0">
                <a:latin typeface="+mn-lt"/>
              </a:rPr>
              <a:t> Switch</a:t>
            </a:r>
          </a:p>
        </p:txBody>
      </p:sp>
      <p:sp>
        <p:nvSpPr>
          <p:cNvPr id="175109" name="TextBox 6"/>
          <p:cNvSpPr txBox="1">
            <a:spLocks noChangeArrowheads="1"/>
          </p:cNvSpPr>
          <p:nvPr/>
        </p:nvSpPr>
        <p:spPr bwMode="auto">
          <a:xfrm>
            <a:off x="3338513" y="3473450"/>
            <a:ext cx="388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34200" y="3429000"/>
            <a:ext cx="1752600" cy="890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latin typeface="+mn-lt"/>
              </a:rPr>
              <a:t>dpctl</a:t>
            </a:r>
            <a:endParaRPr lang="en-US" sz="16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(user space process)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61013" y="5246688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65575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10.0.0.3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55863" y="5245100"/>
            <a:ext cx="882650" cy="749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+mn-lt"/>
              </a:rPr>
              <a:t>10.0.0.2</a:t>
            </a:r>
          </a:p>
        </p:txBody>
      </p:sp>
      <p:sp>
        <p:nvSpPr>
          <p:cNvPr id="175114" name="TextBox 11"/>
          <p:cNvSpPr txBox="1">
            <a:spLocks noChangeArrowheads="1"/>
          </p:cNvSpPr>
          <p:nvPr/>
        </p:nvSpPr>
        <p:spPr bwMode="auto">
          <a:xfrm>
            <a:off x="3581400" y="6400800"/>
            <a:ext cx="1325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virtual hosts</a:t>
            </a:r>
          </a:p>
        </p:txBody>
      </p:sp>
      <p:sp>
        <p:nvSpPr>
          <p:cNvPr id="175115" name="TextBox 12"/>
          <p:cNvSpPr txBox="1">
            <a:spLocks noChangeArrowheads="1"/>
          </p:cNvSpPr>
          <p:nvPr/>
        </p:nvSpPr>
        <p:spPr bwMode="auto">
          <a:xfrm>
            <a:off x="550863" y="2733675"/>
            <a:ext cx="19065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OpenFlow Tutorial</a:t>
            </a:r>
          </a:p>
          <a:p>
            <a:r>
              <a:rPr lang="en-US">
                <a:latin typeface="Calibri" charset="0"/>
              </a:rPr>
              <a:t>3hosts-1switch</a:t>
            </a:r>
          </a:p>
          <a:p>
            <a:r>
              <a:rPr lang="en-US">
                <a:latin typeface="Calibri" charset="0"/>
              </a:rPr>
              <a:t>topology</a:t>
            </a:r>
          </a:p>
        </p:txBody>
      </p:sp>
      <p:cxnSp>
        <p:nvCxnSpPr>
          <p:cNvPr id="15" name="Straight Connector 14"/>
          <p:cNvCxnSpPr>
            <a:cxnSpLocks noChangeShapeType="1"/>
            <a:stCxn id="11" idx="0"/>
          </p:cNvCxnSpPr>
          <p:nvPr/>
        </p:nvCxnSpPr>
        <p:spPr bwMode="auto">
          <a:xfrm rot="5400000" flipH="1" flipV="1">
            <a:off x="2921794" y="4293394"/>
            <a:ext cx="927100" cy="976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  <a:stCxn id="10" idx="0"/>
            <a:endCxn id="6" idx="2"/>
          </p:cNvCxnSpPr>
          <p:nvPr/>
        </p:nvCxnSpPr>
        <p:spPr bwMode="auto">
          <a:xfrm rot="5400000" flipH="1" flipV="1">
            <a:off x="3943351" y="4781550"/>
            <a:ext cx="9271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Connector 19"/>
          <p:cNvCxnSpPr>
            <a:cxnSpLocks noChangeShapeType="1"/>
            <a:stCxn id="9" idx="0"/>
          </p:cNvCxnSpPr>
          <p:nvPr/>
        </p:nvCxnSpPr>
        <p:spPr bwMode="auto">
          <a:xfrm rot="16200000" flipV="1">
            <a:off x="4997451" y="4241800"/>
            <a:ext cx="927100" cy="1082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Connector 23"/>
          <p:cNvCxnSpPr>
            <a:cxnSpLocks noChangeShapeType="1"/>
            <a:stCxn id="8" idx="1"/>
            <a:endCxn id="6" idx="3"/>
          </p:cNvCxnSpPr>
          <p:nvPr/>
        </p:nvCxnSpPr>
        <p:spPr bwMode="auto">
          <a:xfrm rot="10800000">
            <a:off x="5467350" y="3873500"/>
            <a:ext cx="1466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9" name="Straight Connector 28"/>
          <p:cNvCxnSpPr>
            <a:cxnSpLocks noChangeShapeType="1"/>
            <a:endCxn id="4" idx="2"/>
          </p:cNvCxnSpPr>
          <p:nvPr/>
        </p:nvCxnSpPr>
        <p:spPr bwMode="auto">
          <a:xfrm rot="5400000" flipH="1" flipV="1">
            <a:off x="4169569" y="2331244"/>
            <a:ext cx="4730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75121" name="TextBox 31"/>
          <p:cNvSpPr txBox="1">
            <a:spLocks noChangeArrowheads="1"/>
          </p:cNvSpPr>
          <p:nvPr/>
        </p:nvSpPr>
        <p:spPr bwMode="auto">
          <a:xfrm>
            <a:off x="5462588" y="1787525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(127.0.0.1:7000)</a:t>
            </a:r>
          </a:p>
        </p:txBody>
      </p:sp>
      <p:sp>
        <p:nvSpPr>
          <p:cNvPr id="175122" name="TextBox 32"/>
          <p:cNvSpPr txBox="1">
            <a:spLocks noChangeArrowheads="1"/>
          </p:cNvSpPr>
          <p:nvPr/>
        </p:nvSpPr>
        <p:spPr bwMode="auto">
          <a:xfrm>
            <a:off x="5467350" y="3411538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(127.0.0.1:6634)</a:t>
            </a:r>
          </a:p>
        </p:txBody>
      </p:sp>
      <p:sp>
        <p:nvSpPr>
          <p:cNvPr id="175123" name="TextBox 33"/>
          <p:cNvSpPr txBox="1">
            <a:spLocks noChangeArrowheads="1"/>
          </p:cNvSpPr>
          <p:nvPr/>
        </p:nvSpPr>
        <p:spPr bwMode="auto">
          <a:xfrm>
            <a:off x="3017838" y="4318000"/>
            <a:ext cx="6524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s1-eth0</a:t>
            </a:r>
          </a:p>
        </p:txBody>
      </p:sp>
      <p:sp>
        <p:nvSpPr>
          <p:cNvPr id="175124" name="TextBox 34"/>
          <p:cNvSpPr txBox="1">
            <a:spLocks noChangeArrowheads="1"/>
          </p:cNvSpPr>
          <p:nvPr/>
        </p:nvSpPr>
        <p:spPr bwMode="auto">
          <a:xfrm>
            <a:off x="4405313" y="4332288"/>
            <a:ext cx="6524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s1-eth1</a:t>
            </a:r>
          </a:p>
        </p:txBody>
      </p:sp>
      <p:sp>
        <p:nvSpPr>
          <p:cNvPr id="175125" name="TextBox 35"/>
          <p:cNvSpPr txBox="1">
            <a:spLocks noChangeArrowheads="1"/>
          </p:cNvSpPr>
          <p:nvPr/>
        </p:nvSpPr>
        <p:spPr bwMode="auto">
          <a:xfrm>
            <a:off x="5137150" y="4332288"/>
            <a:ext cx="6524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s1-eth2</a:t>
            </a:r>
          </a:p>
        </p:txBody>
      </p:sp>
      <p:sp>
        <p:nvSpPr>
          <p:cNvPr id="175126" name="TextBox 36"/>
          <p:cNvSpPr txBox="1">
            <a:spLocks noChangeArrowheads="1"/>
          </p:cNvSpPr>
          <p:nvPr/>
        </p:nvSpPr>
        <p:spPr bwMode="auto">
          <a:xfrm>
            <a:off x="2290763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h1-eth0</a:t>
            </a:r>
          </a:p>
        </p:txBody>
      </p:sp>
      <p:sp>
        <p:nvSpPr>
          <p:cNvPr id="175127" name="TextBox 37"/>
          <p:cNvSpPr txBox="1">
            <a:spLocks noChangeArrowheads="1"/>
          </p:cNvSpPr>
          <p:nvPr/>
        </p:nvSpPr>
        <p:spPr bwMode="auto">
          <a:xfrm>
            <a:off x="440848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h3-eth0</a:t>
            </a:r>
          </a:p>
        </p:txBody>
      </p:sp>
      <p:sp>
        <p:nvSpPr>
          <p:cNvPr id="175128" name="TextBox 38"/>
          <p:cNvSpPr txBox="1">
            <a:spLocks noChangeArrowheads="1"/>
          </p:cNvSpPr>
          <p:nvPr/>
        </p:nvSpPr>
        <p:spPr bwMode="auto">
          <a:xfrm>
            <a:off x="6002338" y="4968875"/>
            <a:ext cx="6715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h4-eth0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348038" y="2540000"/>
            <a:ext cx="21209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latin typeface="+mn-lt"/>
              </a:rPr>
              <a:t>FlowVisor</a:t>
            </a:r>
            <a:endParaRPr lang="en-US" sz="1600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</a:rPr>
              <a:t>port 6633</a:t>
            </a:r>
          </a:p>
        </p:txBody>
      </p:sp>
      <p:cxnSp>
        <p:nvCxnSpPr>
          <p:cNvPr id="30" name="Straight Connector 29"/>
          <p:cNvCxnSpPr>
            <a:cxnSpLocks noChangeShapeType="1"/>
            <a:stCxn id="6" idx="0"/>
            <a:endCxn id="28" idx="2"/>
          </p:cNvCxnSpPr>
          <p:nvPr/>
        </p:nvCxnSpPr>
        <p:spPr bwMode="auto">
          <a:xfrm rot="5400000" flipH="1" flipV="1">
            <a:off x="4191794" y="3212306"/>
            <a:ext cx="431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75131" name="TextBox 42"/>
          <p:cNvSpPr txBox="1">
            <a:spLocks noChangeArrowheads="1"/>
          </p:cNvSpPr>
          <p:nvPr/>
        </p:nvSpPr>
        <p:spPr bwMode="auto">
          <a:xfrm>
            <a:off x="5462588" y="2733675"/>
            <a:ext cx="1209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loopback</a:t>
            </a:r>
          </a:p>
          <a:p>
            <a:r>
              <a:rPr lang="en-US" sz="1200">
                <a:latin typeface="Calibri" charset="0"/>
              </a:rPr>
              <a:t>(127.0.0.1:6634)</a:t>
            </a:r>
          </a:p>
        </p:txBody>
      </p:sp>
      <p:sp>
        <p:nvSpPr>
          <p:cNvPr id="44" name="Left Brace 43"/>
          <p:cNvSpPr>
            <a:spLocks/>
          </p:cNvSpPr>
          <p:nvPr/>
        </p:nvSpPr>
        <p:spPr bwMode="auto">
          <a:xfrm>
            <a:off x="3017838" y="1417638"/>
            <a:ext cx="157162" cy="1579562"/>
          </a:xfrm>
          <a:prstGeom prst="lef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5" name="Slide Number Placeholder 4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92DD019F-9B36-D046-ACF4-A85DC23007EE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85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FlowVisor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85900"/>
            <a:ext cx="8496300" cy="50419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man ./doc/flowvisor.8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&lt;flowvisor dir&gt;/script/fvctl.sh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listDevices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list of all OpenFlow switches’ datapath ID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getLinks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list of all links (port # and datapath ID of both end switches)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createSlice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creating slice (specifying controller’s URL and slice name)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listSlices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addFlowSpace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add flow space to slices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listFlowSpace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show current flow space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386A4F24-22A4-CF4F-B14A-CDA0494860C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/>
              <a:t>86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Highlights of Deployments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41438"/>
            <a:ext cx="8915400" cy="5287962"/>
          </a:xfrm>
        </p:spPr>
        <p:txBody>
          <a:bodyPr/>
          <a:lstStyle/>
          <a:p>
            <a:pPr eaLnBrk="1" hangingPunct="1"/>
            <a:r>
              <a:rPr lang="en-US" sz="2800"/>
              <a:t>Stanford deployment</a:t>
            </a:r>
          </a:p>
          <a:p>
            <a:pPr lvl="1" eaLnBrk="1" hangingPunct="1"/>
            <a:r>
              <a:rPr lang="en-US" sz="2400"/>
              <a:t>McKeown group for 1.5 years: production and experiments </a:t>
            </a:r>
          </a:p>
          <a:p>
            <a:pPr lvl="1" eaLnBrk="1" hangingPunct="1"/>
            <a:r>
              <a:rPr lang="en-US" sz="2400"/>
              <a:t>To scale later this year to entire building (~500 users)</a:t>
            </a:r>
          </a:p>
          <a:p>
            <a:pPr eaLnBrk="1" hangingPunct="1"/>
            <a:r>
              <a:rPr lang="en-US" sz="2800"/>
              <a:t>Nation-wide trials and deployments</a:t>
            </a:r>
          </a:p>
          <a:p>
            <a:pPr lvl="1" eaLnBrk="1" hangingPunct="1"/>
            <a:r>
              <a:rPr lang="en-US" sz="2400"/>
              <a:t>7 other universities and BBN deploying now</a:t>
            </a:r>
          </a:p>
          <a:p>
            <a:pPr lvl="1" eaLnBrk="1" hangingPunct="1"/>
            <a:r>
              <a:rPr lang="en-US" sz="2400"/>
              <a:t>GEC9 in Nov, 2010 showcased nation-wide OF</a:t>
            </a:r>
          </a:p>
          <a:p>
            <a:pPr lvl="1" eaLnBrk="1" hangingPunct="1"/>
            <a:r>
              <a:rPr lang="en-US" sz="2400"/>
              <a:t>Internet 2 and NLR starting to serve as the GENI Backbone</a:t>
            </a:r>
          </a:p>
          <a:p>
            <a:pPr eaLnBrk="1" hangingPunct="1"/>
            <a:r>
              <a:rPr lang="en-US" sz="2800"/>
              <a:t>Global trials</a:t>
            </a:r>
          </a:p>
          <a:p>
            <a:pPr lvl="1" eaLnBrk="1" hangingPunct="1"/>
            <a:r>
              <a:rPr lang="en-US" sz="2400"/>
              <a:t>Over 60 organizations experimenting</a:t>
            </a:r>
            <a:br>
              <a:rPr lang="en-US" sz="2400"/>
            </a:br>
            <a:endParaRPr lang="en-US" sz="2400"/>
          </a:p>
          <a:p>
            <a:pPr lvl="1" algn="ctr" eaLnBrk="1" hangingPunct="1">
              <a:buFontTx/>
              <a:buNone/>
            </a:pPr>
            <a:r>
              <a:rPr lang="en-US" sz="2400" b="1">
                <a:solidFill>
                  <a:srgbClr val="FF0000"/>
                </a:solidFill>
              </a:rPr>
              <a:t>2011 likely to be a big year for OpenFlow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97FB-8AD4-E248-AE43-03814D326668}" type="slidenum">
              <a:rPr lang="en-US"/>
              <a:pPr/>
              <a:t>87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Current Trials</a:t>
            </a:r>
          </a:p>
        </p:txBody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763000" cy="4678363"/>
          </a:xfrm>
        </p:spPr>
        <p:txBody>
          <a:bodyPr/>
          <a:lstStyle/>
          <a:p>
            <a:pPr eaLnBrk="1" hangingPunct="1"/>
            <a:r>
              <a:rPr lang="en-US"/>
              <a:t>68 trials/deployments spanning 13 countries</a:t>
            </a:r>
          </a:p>
        </p:txBody>
      </p:sp>
      <p:pic>
        <p:nvPicPr>
          <p:cNvPr id="189443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5788"/>
            <a:ext cx="9144000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F9CB-E949-0949-A568-604160138922}" type="slidenum">
              <a:rPr lang="en-US"/>
              <a:pPr/>
              <a:t>88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Calibri" charset="0"/>
              </a:rPr>
              <a:t>Internet2 OpenFlow deployment initiative.</a:t>
            </a:r>
            <a:br>
              <a:rPr lang="en-US" sz="3600">
                <a:latin typeface="Calibri" charset="0"/>
              </a:rPr>
            </a:br>
            <a:r>
              <a:rPr lang="en-US" sz="3600">
                <a:latin typeface="Calibri" charset="0"/>
              </a:rPr>
              <a:t> </a:t>
            </a:r>
            <a:r>
              <a:rPr lang="en-US" sz="3200">
                <a:solidFill>
                  <a:srgbClr val="808080"/>
                </a:solidFill>
                <a:latin typeface="Calibri" charset="0"/>
              </a:rPr>
              <a:t>35+ 100G POPs, nationwide.</a:t>
            </a:r>
          </a:p>
        </p:txBody>
      </p:sp>
      <p:sp>
        <p:nvSpPr>
          <p:cNvPr id="2887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488" y="1498600"/>
            <a:ext cx="7416800" cy="5030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Goals of this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/>
              <a:t>By the end, everyone should know: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/>
              <a:t>what</a:t>
            </a:r>
            <a:r>
              <a:rPr lang="en-US" sz="2600" dirty="0"/>
              <a:t> </a:t>
            </a:r>
            <a:r>
              <a:rPr lang="en-US" sz="2600" dirty="0" err="1"/>
              <a:t>OpenFlow</a:t>
            </a:r>
            <a:r>
              <a:rPr lang="en-US" sz="2600" dirty="0"/>
              <a:t> 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/>
              <a:t>how</a:t>
            </a:r>
            <a:r>
              <a:rPr lang="en-US" sz="2600" dirty="0"/>
              <a:t> it’s used and how </a:t>
            </a:r>
            <a:r>
              <a:rPr lang="en-US" sz="2600" i="1" dirty="0"/>
              <a:t>you</a:t>
            </a:r>
            <a:r>
              <a:rPr lang="en-US" sz="2600" dirty="0"/>
              <a:t> can use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b="1" dirty="0"/>
              <a:t>where</a:t>
            </a:r>
            <a:r>
              <a:rPr lang="en-US" sz="2600" dirty="0"/>
              <a:t> it’s going</a:t>
            </a:r>
            <a:endParaRPr lang="en-US" sz="26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how </a:t>
            </a:r>
            <a:r>
              <a:rPr lang="en-US" sz="2600" dirty="0" err="1"/>
              <a:t>OpenFlow</a:t>
            </a:r>
            <a:r>
              <a:rPr lang="en-US" sz="2600" dirty="0" smtClean="0"/>
              <a:t> relates to Software</a:t>
            </a:r>
            <a:r>
              <a:rPr lang="en-US" sz="2600" dirty="0"/>
              <a:t>-Defined Networking (SDN</a:t>
            </a:r>
            <a:r>
              <a:rPr lang="en-US" sz="26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/>
              <a:t>Present a useful mix of hands-on and lecture-based content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b="1" dirty="0"/>
              <a:t>Have fun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217CC-DA0B-1149-B80E-FBE8B93C5172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xfrm>
            <a:off x="2214563" y="284163"/>
            <a:ext cx="5892800" cy="1214437"/>
          </a:xfrm>
        </p:spPr>
        <p:txBody>
          <a:bodyPr/>
          <a:lstStyle/>
          <a:p>
            <a:pPr eaLnBrk="1" hangingPunct="1"/>
            <a:r>
              <a:rPr lang="en-US" sz="6000">
                <a:latin typeface="Calibri" charset="0"/>
              </a:rPr>
              <a:t>Hands-on Tutorial</a:t>
            </a:r>
            <a:endParaRPr lang="en-US" sz="4000">
              <a:latin typeface="Calibri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363" y="552450"/>
            <a:ext cx="9652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322762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 dirty="0"/>
              <a:t>Next presentation starts at</a:t>
            </a:r>
            <a:r>
              <a:rPr lang="en-US" dirty="0" smtClean="0"/>
              <a:t> </a:t>
            </a:r>
            <a:r>
              <a:rPr lang="en-US" b="1" dirty="0" smtClean="0"/>
              <a:t>2:45</a:t>
            </a:r>
          </a:p>
          <a:p>
            <a:pPr lvl="1" eaLnBrk="1" hangingPunct="1">
              <a:buFont typeface="Arial" charset="0"/>
              <a:buNone/>
            </a:pPr>
            <a:r>
              <a:rPr lang="en-US" b="1" dirty="0" smtClean="0"/>
              <a:t>SDN Deployment Forum</a:t>
            </a:r>
          </a:p>
          <a:p>
            <a:pPr lvl="1" eaLnBrk="1" hangingPunct="1">
              <a:buFont typeface="Arial" charset="0"/>
              <a:buNone/>
            </a:pPr>
            <a:endParaRPr lang="en-US" b="1" dirty="0" smtClean="0"/>
          </a:p>
          <a:p>
            <a:pPr lvl="1" eaLnBrk="1" hangingPunct="1">
              <a:buFont typeface="Arial" charset="0"/>
              <a:buNone/>
            </a:pPr>
            <a:r>
              <a:rPr lang="en-US" dirty="0" smtClean="0"/>
              <a:t>Instructions still at:</a:t>
            </a:r>
          </a:p>
          <a:p>
            <a:pPr lvl="1" eaLnBrk="1" hangingPunct="1">
              <a:buFont typeface="Arial" charset="0"/>
              <a:buNone/>
            </a:pPr>
            <a:r>
              <a:rPr lang="en-US" sz="2100" dirty="0">
                <a:solidFill>
                  <a:srgbClr val="898989"/>
                </a:solidFill>
                <a:hlinkClick r:id="rId4"/>
              </a:rPr>
              <a:t>www.openflow.org/wk/index.php/</a:t>
            </a:r>
            <a:r>
              <a:rPr lang="en-US" sz="2100" dirty="0" smtClean="0">
                <a:solidFill>
                  <a:srgbClr val="898989"/>
                </a:solidFill>
                <a:hlinkClick r:id="rId4"/>
              </a:rPr>
              <a:t>OpenFlow_Tutorial</a:t>
            </a:r>
            <a:endParaRPr lang="en-US" sz="2100" dirty="0" smtClean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sz="2500" dirty="0" smtClean="0"/>
          </a:p>
          <a:p>
            <a:pPr lvl="1" eaLnBrk="1" hangingPunct="1">
              <a:buFont typeface="Arial" charset="0"/>
              <a:buNone/>
            </a:pPr>
            <a:endParaRPr lang="en-US" dirty="0"/>
          </a:p>
          <a:p>
            <a:pPr lvl="1" eaLnBrk="1" hangingPunct="1">
              <a:buFont typeface="Arial" charset="0"/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6C331-8C1E-EF45-83F4-5B1572B2C975}" type="slidenum">
              <a:rPr lang="en-US"/>
              <a:pPr/>
              <a:t>90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SDN Deployment Forum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speakers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Johan van </a:t>
            </a:r>
            <a:r>
              <a:rPr lang="en-US" dirty="0" err="1" smtClean="0"/>
              <a:t>Reijendam</a:t>
            </a:r>
            <a:r>
              <a:rPr lang="en-US" dirty="0" smtClean="0"/>
              <a:t> (Stanford)</a:t>
            </a:r>
          </a:p>
          <a:p>
            <a:r>
              <a:rPr lang="en-US" dirty="0" smtClean="0"/>
              <a:t>David Erickson (Stanford)</a:t>
            </a:r>
          </a:p>
          <a:p>
            <a:r>
              <a:rPr lang="en-US" dirty="0" err="1" smtClean="0"/>
              <a:t>Subhasree</a:t>
            </a:r>
            <a:r>
              <a:rPr lang="en-US" dirty="0" smtClean="0"/>
              <a:t> </a:t>
            </a:r>
            <a:r>
              <a:rPr lang="en-US" dirty="0" err="1" smtClean="0"/>
              <a:t>Mandal</a:t>
            </a:r>
            <a:r>
              <a:rPr lang="en-US" dirty="0" smtClean="0"/>
              <a:t> (Google)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your hardest/funniest error to debug?</a:t>
            </a:r>
          </a:p>
          <a:p>
            <a:r>
              <a:rPr lang="en-US" dirty="0" smtClean="0"/>
              <a:t>What’s your one strongest gripe about </a:t>
            </a:r>
            <a:r>
              <a:rPr lang="en-US" dirty="0" err="1" smtClean="0"/>
              <a:t>OpenFlow</a:t>
            </a:r>
            <a:r>
              <a:rPr lang="en-US" dirty="0" smtClean="0"/>
              <a:t>?</a:t>
            </a:r>
          </a:p>
          <a:p>
            <a:r>
              <a:rPr lang="en-US" dirty="0" smtClean="0"/>
              <a:t>Do you have a simple example of something that your network does better now?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>
                <a:latin typeface="Calibri" charset="0"/>
              </a:rPr>
              <a:t>Closing</a:t>
            </a:r>
            <a:endParaRPr lang="en-US" sz="7200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403D-69EA-144D-B9C0-DACDB6504424}" type="slidenum">
              <a:rPr lang="en-US"/>
              <a:pPr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Closing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is a protocol</a:t>
            </a:r>
          </a:p>
          <a:p>
            <a:pPr lvl="1"/>
            <a:r>
              <a:rPr lang="en-US" dirty="0" smtClean="0"/>
              <a:t>How to use it is up to you</a:t>
            </a:r>
          </a:p>
          <a:p>
            <a:r>
              <a:rPr lang="en-US" dirty="0" smtClean="0"/>
              <a:t>Software-Defined Networking is an architecture</a:t>
            </a:r>
          </a:p>
          <a:p>
            <a:pPr lvl="1"/>
            <a:r>
              <a:rPr lang="en-US" dirty="0" smtClean="0"/>
              <a:t>Of which </a:t>
            </a:r>
            <a:r>
              <a:rPr lang="en-US" dirty="0" err="1" smtClean="0"/>
              <a:t>OpenFlow</a:t>
            </a:r>
            <a:r>
              <a:rPr lang="en-US" dirty="0" smtClean="0"/>
              <a:t> is just a piece</a:t>
            </a:r>
          </a:p>
          <a:p>
            <a:r>
              <a:rPr lang="en-US" dirty="0" err="1" smtClean="0"/>
              <a:t>OpenFlow</a:t>
            </a:r>
            <a:r>
              <a:rPr lang="en-US" dirty="0" smtClean="0"/>
              <a:t> is available, used, and improving</a:t>
            </a:r>
          </a:p>
          <a:p>
            <a:endParaRPr lang="en-US" dirty="0" smtClean="0"/>
          </a:p>
          <a:p>
            <a:r>
              <a:rPr lang="en-US" dirty="0" smtClean="0"/>
              <a:t>These are the early stages for OF, ONS, and SDN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Get involved!</a:t>
            </a:r>
          </a:p>
        </p:txBody>
      </p:sp>
      <p:sp>
        <p:nvSpPr>
          <p:cNvPr id="197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Ask and answer questions on mailing lists: </a:t>
            </a:r>
          </a:p>
          <a:p>
            <a:pPr lvl="1" eaLnBrk="1" hangingPunct="1"/>
            <a:r>
              <a:rPr lang="en-US" dirty="0" err="1"/>
              <a:t>openflow</a:t>
            </a:r>
            <a:r>
              <a:rPr lang="en-US" dirty="0"/>
              <a:t>-discuss</a:t>
            </a:r>
          </a:p>
          <a:p>
            <a:pPr lvl="1" eaLnBrk="1" hangingPunct="1"/>
            <a:r>
              <a:rPr lang="en-US" dirty="0" err="1"/>
              <a:t>openflow</a:t>
            </a:r>
            <a:r>
              <a:rPr lang="en-US" dirty="0"/>
              <a:t>-</a:t>
            </a:r>
            <a:r>
              <a:rPr lang="en-US" dirty="0" smtClean="0"/>
              <a:t>spec</a:t>
            </a:r>
          </a:p>
          <a:p>
            <a:pPr eaLnBrk="1" hangingPunct="1"/>
            <a:r>
              <a:rPr lang="en-US" dirty="0" smtClean="0"/>
              <a:t>Join and participate Open Networking Forum</a:t>
            </a:r>
          </a:p>
          <a:p>
            <a:pPr eaLnBrk="1" hangingPunct="1"/>
            <a:r>
              <a:rPr lang="en-US" dirty="0"/>
              <a:t>Share and update wiki content</a:t>
            </a:r>
          </a:p>
          <a:p>
            <a:pPr eaLnBrk="1" hangingPunct="1"/>
            <a:r>
              <a:rPr lang="en-US" dirty="0"/>
              <a:t>Submit bug-reports and/or patches to</a:t>
            </a:r>
            <a:r>
              <a:rPr lang="en-US" dirty="0" smtClean="0"/>
              <a:t> OF reference implementation and Open </a:t>
            </a:r>
            <a:r>
              <a:rPr lang="en-US" dirty="0" err="1" smtClean="0"/>
              <a:t>vSwitch</a:t>
            </a:r>
            <a:endParaRPr lang="en-US" dirty="0" smtClean="0"/>
          </a:p>
          <a:p>
            <a:pPr eaLnBrk="1" hangingPunct="1"/>
            <a:r>
              <a:rPr lang="en-US" dirty="0" smtClean="0"/>
              <a:t>Release </a:t>
            </a:r>
            <a:r>
              <a:rPr lang="en-US" dirty="0"/>
              <a:t>open-source applications</a:t>
            </a:r>
          </a:p>
          <a:p>
            <a:pPr eaLnBrk="1" hangingPunct="1"/>
            <a:r>
              <a:rPr lang="en-US" dirty="0"/>
              <a:t>Write a controller!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4AE6-7A23-9C44-907A-09A3822BE851}" type="slidenum">
              <a:rPr lang="en-US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0580" name="Picture 9" descr="IMG_650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83695"/>
            <a:ext cx="9147183" cy="647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0578" name="Rectangle 2"/>
          <p:cNvSpPr>
            <a:spLocks noGrp="1"/>
          </p:cNvSpPr>
          <p:nvPr>
            <p:ph type="title"/>
          </p:nvPr>
        </p:nvSpPr>
        <p:spPr>
          <a:xfrm>
            <a:off x="457200" y="5214938"/>
            <a:ext cx="8229600" cy="9112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</a:rPr>
              <a:t>SDN Team at Stanford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07108" y="211692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0" i="0" u="none" strike="noStrike" kern="1200" cap="none" spc="0" normalizeH="0" baseline="0" noProof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 charset="0"/>
                <a:ea typeface="+mj-ea"/>
                <a:cs typeface="Calibri"/>
              </a:rPr>
              <a:t>Thanks!</a:t>
            </a:r>
            <a:endParaRPr kumimoji="0" lang="en-US" sz="130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uLnTx/>
              <a:uFillTx/>
              <a:latin typeface="Calibri" charset="0"/>
              <a:ea typeface="+mj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aoQ8efiM60O.AltFLYq0l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12875</TotalTime>
  <Words>4763</Words>
  <Application>Microsoft Macintosh PowerPoint</Application>
  <PresentationFormat>On-screen Show (4:3)</PresentationFormat>
  <Paragraphs>1500</Paragraphs>
  <Slides>97</Slides>
  <Notes>78</Notes>
  <HiddenSlides>25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Getting Started</vt:lpstr>
      <vt:lpstr>OpenFlow Hands-on Tutorial  part of the the Open Networking Summit Li Ka Shing Center Stanford University Oct 17, 2011 </vt:lpstr>
      <vt:lpstr>This tutorial wouldn’t be possible without:</vt:lpstr>
      <vt:lpstr>This tutorial wouldn’t be possible without:</vt:lpstr>
      <vt:lpstr>This tutorial wouldn’t be possible without:</vt:lpstr>
      <vt:lpstr>Welcome</vt:lpstr>
      <vt:lpstr>Getting Started</vt:lpstr>
      <vt:lpstr>Agenda</vt:lpstr>
      <vt:lpstr>Goals of this Tutorial</vt:lpstr>
      <vt:lpstr>Why OpenFlow?</vt:lpstr>
      <vt:lpstr>   The Ossified Network</vt:lpstr>
      <vt:lpstr>Research Stagnation</vt:lpstr>
      <vt:lpstr>Closed Systems (Vendor Hardware)</vt:lpstr>
      <vt:lpstr>Open Systems</vt:lpstr>
      <vt:lpstr>Ethane, a precursor to OpenFlow Centralized, reactive, per-flow control</vt:lpstr>
      <vt:lpstr>OpenFlow: a pragmatic compromise</vt:lpstr>
      <vt:lpstr>It’s hard to add a feature to a network</vt:lpstr>
      <vt:lpstr>How does OpenFlow work?</vt:lpstr>
      <vt:lpstr>Slide 19</vt:lpstr>
      <vt:lpstr>Slide 20</vt:lpstr>
      <vt:lpstr>Slide 21</vt:lpstr>
      <vt:lpstr>Slide 22</vt:lpstr>
      <vt:lpstr>OpenFlow Basics  Flow Table Entries</vt:lpstr>
      <vt:lpstr>Examples</vt:lpstr>
      <vt:lpstr>Examples</vt:lpstr>
      <vt:lpstr>Centralized vs Distributed Control Anything in this spectrum is possible with OpenFlow</vt:lpstr>
      <vt:lpstr>Flow Routing vs. Aggregation Anything in this spectrum is possible with OpenFlow</vt:lpstr>
      <vt:lpstr>Reactive vs. Proactive (pre-populated) Anything in this spectrum is possible with OpenFlow</vt:lpstr>
      <vt:lpstr>What you cannot do with OpenFlow v1.0</vt:lpstr>
      <vt:lpstr>What can cannot do with OpenFlow v1.0</vt:lpstr>
      <vt:lpstr>Where it’s going</vt:lpstr>
      <vt:lpstr>Questions to think about</vt:lpstr>
      <vt:lpstr>[Hands-on Tutorial] Overview</vt:lpstr>
      <vt:lpstr>TutorialFlow</vt:lpstr>
      <vt:lpstr>Stuff you’ll use</vt:lpstr>
      <vt:lpstr>Tutorial Setup</vt:lpstr>
      <vt:lpstr>Hands-on Tutorial</vt:lpstr>
      <vt:lpstr>What can you do with OpenFlow/SDN?</vt:lpstr>
      <vt:lpstr>What is Software-Defined Networking (SDN)?</vt:lpstr>
      <vt:lpstr>Slide 40</vt:lpstr>
      <vt:lpstr>“Software Defined Networking” approach to open it</vt:lpstr>
      <vt:lpstr>The “Software-defined Network” </vt:lpstr>
      <vt:lpstr>Slide 43</vt:lpstr>
      <vt:lpstr>SDN examples using OpenFlow Simple primitive, but many applications</vt:lpstr>
      <vt:lpstr>OpenFlow Demonstration Overview</vt:lpstr>
      <vt:lpstr>Demo Infrastructure with Slicing</vt:lpstr>
      <vt:lpstr>FlowVisor Creates Virtual Networks</vt:lpstr>
      <vt:lpstr>OpenPipes</vt:lpstr>
      <vt:lpstr>Slide 49</vt:lpstr>
      <vt:lpstr>Slide 50</vt:lpstr>
      <vt:lpstr>ElasticTree:  Reducing Energy in Data Center Networks </vt:lpstr>
      <vt:lpstr>Slide 52</vt:lpstr>
      <vt:lpstr>Intercontinental VM Migration</vt:lpstr>
      <vt:lpstr>openflow.org/videos</vt:lpstr>
      <vt:lpstr>Video Time</vt:lpstr>
      <vt:lpstr>Hands-on Tutorial</vt:lpstr>
      <vt:lpstr>SDN Building Blocks</vt:lpstr>
      <vt:lpstr>OpenFlow building blocks</vt:lpstr>
      <vt:lpstr>Current SDN hardware </vt:lpstr>
      <vt:lpstr>Commercial Switch Vendors</vt:lpstr>
      <vt:lpstr>Open Controllers</vt:lpstr>
      <vt:lpstr>Slide 62</vt:lpstr>
      <vt:lpstr>Closed-source Controller Vendors</vt:lpstr>
      <vt:lpstr>Growing Community</vt:lpstr>
      <vt:lpstr>Related Research</vt:lpstr>
      <vt:lpstr>Virtualizing OpenFlow</vt:lpstr>
      <vt:lpstr>Trend</vt:lpstr>
      <vt:lpstr>Slide 68</vt:lpstr>
      <vt:lpstr>Switch Based Virtualization Exists for NEC, HP switches but not flexible enough</vt:lpstr>
      <vt:lpstr>FlowVisor-based Virtualization</vt:lpstr>
      <vt:lpstr>Slide 71</vt:lpstr>
      <vt:lpstr>FlowSpace: Maps Packets to Slices</vt:lpstr>
      <vt:lpstr>FlowVisor Message Handling</vt:lpstr>
      <vt:lpstr>Use Case: New CDN - Turbo Coral ++</vt:lpstr>
      <vt:lpstr>Use Case: Aaron’s IP</vt:lpstr>
      <vt:lpstr>OpenFlow Deployment at Stanford</vt:lpstr>
      <vt:lpstr>Live Stanford Deployment Statistics </vt:lpstr>
      <vt:lpstr>How did we get there?</vt:lpstr>
      <vt:lpstr>GENI OpenFlow deployment (2010)</vt:lpstr>
      <vt:lpstr>GENI Network Evolution</vt:lpstr>
      <vt:lpstr>GENI Integration</vt:lpstr>
      <vt:lpstr>Mistakes we made</vt:lpstr>
      <vt:lpstr>Next steps for GENI</vt:lpstr>
      <vt:lpstr>Tutorial Setup so far</vt:lpstr>
      <vt:lpstr>Virtualized Network Setup</vt:lpstr>
      <vt:lpstr>FlowVisor Usage</vt:lpstr>
      <vt:lpstr>Highlights of Deployments</vt:lpstr>
      <vt:lpstr>Current Trials</vt:lpstr>
      <vt:lpstr>Internet2 OpenFlow deployment initiative.  35+ 100G POPs, nationwide.</vt:lpstr>
      <vt:lpstr>Hands-on Tutorial</vt:lpstr>
      <vt:lpstr>SDN Deployment Forum</vt:lpstr>
      <vt:lpstr>Our speakers</vt:lpstr>
      <vt:lpstr>Questions</vt:lpstr>
      <vt:lpstr>Closing</vt:lpstr>
      <vt:lpstr>Closing Thoughts</vt:lpstr>
      <vt:lpstr>Get involved!</vt:lpstr>
      <vt:lpstr>SDN Team at Stanford</vt:lpstr>
    </vt:vector>
  </TitlesOfParts>
  <Company>Stanford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Brandon Heller</dc:creator>
  <cp:lastModifiedBy>Brandon Heller</cp:lastModifiedBy>
  <cp:revision>159</cp:revision>
  <cp:lastPrinted>2011-10-17T17:53:31Z</cp:lastPrinted>
  <dcterms:created xsi:type="dcterms:W3CDTF">2011-10-22T22:21:58Z</dcterms:created>
  <dcterms:modified xsi:type="dcterms:W3CDTF">2011-10-22T22:23:35Z</dcterms:modified>
</cp:coreProperties>
</file>